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7" r:id="rId3"/>
    <p:sldId id="258" r:id="rId4"/>
    <p:sldId id="273" r:id="rId5"/>
    <p:sldId id="259" r:id="rId6"/>
    <p:sldId id="260" r:id="rId7"/>
    <p:sldId id="261" r:id="rId8"/>
    <p:sldId id="271" r:id="rId9"/>
    <p:sldId id="262" r:id="rId10"/>
    <p:sldId id="263" r:id="rId11"/>
    <p:sldId id="264" r:id="rId12"/>
    <p:sldId id="265" r:id="rId13"/>
    <p:sldId id="266" r:id="rId14"/>
    <p:sldId id="267" r:id="rId15"/>
    <p:sldId id="272" r:id="rId16"/>
    <p:sldId id="268" r:id="rId17"/>
    <p:sldId id="269" r:id="rId18"/>
    <p:sldId id="270"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46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A0C687-998D-4410-BDCB-641C82B374EC}" type="datetimeFigureOut">
              <a:rPr lang="es-ES" smtClean="0"/>
              <a:t>28/12/2012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B0006-18D7-43BB-AA81-1A39BB75852E}"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C1B0006-18D7-43BB-AA81-1A39BB75852E}" type="slidenum">
              <a:rPr lang="es-ES" smtClean="0"/>
              <a:t>55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B4CD0010-D381-4CB6-A861-1E74C540492F}" type="datetimeFigureOut">
              <a:rPr lang="es-ES" smtClean="0"/>
              <a:pPr/>
              <a:t>28/12/2012</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55D19514-6950-4938-BB25-49F1A9FD5102}"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4CD0010-D381-4CB6-A861-1E74C540492F}" type="datetimeFigureOut">
              <a:rPr lang="es-ES" smtClean="0"/>
              <a:pPr/>
              <a:t>28/12/2012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5D19514-6950-4938-BB25-49F1A9FD510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4CD0010-D381-4CB6-A861-1E74C540492F}" type="datetimeFigureOut">
              <a:rPr lang="es-ES" smtClean="0"/>
              <a:pPr/>
              <a:t>28/12/2012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5D19514-6950-4938-BB25-49F1A9FD510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4CD0010-D381-4CB6-A861-1E74C540492F}" type="datetimeFigureOut">
              <a:rPr lang="es-ES" smtClean="0"/>
              <a:pPr/>
              <a:t>28/12/2012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5D19514-6950-4938-BB25-49F1A9FD5102}"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solidFill>
                  <a:schemeClr val="bg1">
                    <a:lumMod val="50000"/>
                    <a:lumOff val="50000"/>
                  </a:schemeClr>
                </a:solidFill>
                <a:effectLst>
                  <a:outerShdw blurRad="31750" dist="25400" dir="5400000" algn="tl" rotWithShape="0">
                    <a:srgbClr val="000000">
                      <a:alpha val="25000"/>
                    </a:srgbClr>
                  </a:outerShdw>
                </a:effectLst>
              </a:defRPr>
            </a:lvl1pPr>
            <a:extLst/>
          </a:lstStyle>
          <a:p>
            <a:r>
              <a:rPr kumimoji="0" lang="es-ES" dirty="0" smtClean="0"/>
              <a:t>Haga clic para modificar el estilo de título del patrón</a:t>
            </a:r>
            <a:endParaRPr kumimoji="0" lang="en-US" dirty="0"/>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4CD0010-D381-4CB6-A861-1E74C540492F}" type="datetimeFigureOut">
              <a:rPr lang="es-ES" smtClean="0"/>
              <a:pPr/>
              <a:t>28/12/2012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5D19514-6950-4938-BB25-49F1A9FD5102}"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solidFill>
          <a:schemeClr val="tx1"/>
        </a:solidFill>
        <a:effectLst/>
      </p:bgPr>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4CD0010-D381-4CB6-A861-1E74C540492F}" type="datetimeFigureOut">
              <a:rPr lang="es-ES" smtClean="0"/>
              <a:pPr/>
              <a:t>28/12/2012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55D19514-6950-4938-BB25-49F1A9FD5102}" type="slidenum">
              <a:rPr lang="es-ES" smtClean="0"/>
              <a:pPr/>
              <a:t>‹Nº›</a:t>
            </a:fld>
            <a:endParaRPr lang="es-ES"/>
          </a:p>
        </p:txBody>
      </p:sp>
      <p:sp>
        <p:nvSpPr>
          <p:cNvPr id="8" name="7 Título"/>
          <p:cNvSpPr>
            <a:spLocks noGrp="1"/>
          </p:cNvSpPr>
          <p:nvPr>
            <p:ph type="title"/>
          </p:nvPr>
        </p:nvSpPr>
        <p:spPr/>
        <p:txBody>
          <a:bodyPr rtlCol="0"/>
          <a:lstStyle>
            <a:lvl1pPr>
              <a:defRPr>
                <a:solidFill>
                  <a:schemeClr val="bg1">
                    <a:lumMod val="50000"/>
                    <a:lumOff val="50000"/>
                  </a:schemeClr>
                </a:solidFill>
              </a:defRPr>
            </a:lvl1pPr>
            <a:extLst/>
          </a:lstStyle>
          <a:p>
            <a:r>
              <a:rPr kumimoji="0" lang="es-ES" dirty="0" smtClean="0"/>
              <a:t>Haga clic para modificar el estilo de título del patrón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4CD0010-D381-4CB6-A861-1E74C540492F}" type="datetimeFigureOut">
              <a:rPr lang="es-ES" smtClean="0"/>
              <a:pPr/>
              <a:t>28/12/2012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55D19514-6950-4938-BB25-49F1A9FD5102}"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Pr>
        <a:solidFill>
          <a:schemeClr val="tx1"/>
        </a:solidFill>
        <a:effectLst/>
      </p:bgPr>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B4CD0010-D381-4CB6-A861-1E74C540492F}" type="datetimeFigureOut">
              <a:rPr lang="es-ES" smtClean="0"/>
              <a:pPr/>
              <a:t>28/12/2012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55D19514-6950-4938-BB25-49F1A9FD5102}" type="slidenum">
              <a:rPr lang="es-ES" smtClean="0"/>
              <a:pPr/>
              <a:t>‹Nº›</a:t>
            </a:fld>
            <a:endParaRPr lang="es-ES"/>
          </a:p>
        </p:txBody>
      </p:sp>
      <p:sp>
        <p:nvSpPr>
          <p:cNvPr id="6" name="5 Título"/>
          <p:cNvSpPr>
            <a:spLocks noGrp="1"/>
          </p:cNvSpPr>
          <p:nvPr>
            <p:ph type="title"/>
          </p:nvPr>
        </p:nvSpPr>
        <p:spPr/>
        <p:txBody>
          <a:bodyPr rtlCol="0"/>
          <a:lstStyle>
            <a:lvl1pPr>
              <a:defRPr>
                <a:solidFill>
                  <a:schemeClr val="bg1">
                    <a:lumMod val="85000"/>
                    <a:lumOff val="15000"/>
                  </a:schemeClr>
                </a:solidFill>
              </a:defRPr>
            </a:lvl1pPr>
            <a:extLst/>
          </a:lstStyle>
          <a:p>
            <a:r>
              <a:rPr kumimoji="0" lang="es-ES" dirty="0" smtClean="0"/>
              <a:t>Haga clic para modificar el estilo de título del patrón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B4CD0010-D381-4CB6-A861-1E74C540492F}" type="datetimeFigureOut">
              <a:rPr lang="es-ES" smtClean="0"/>
              <a:pPr/>
              <a:t>28/12/2012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55D19514-6950-4938-BB25-49F1A9FD510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B4CD0010-D381-4CB6-A861-1E74C540492F}" type="datetimeFigureOut">
              <a:rPr lang="es-ES" smtClean="0"/>
              <a:pPr/>
              <a:t>28/12/2012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55D19514-6950-4938-BB25-49F1A9FD5102}"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chemeClr val="tx1"/>
        </a:solidFill>
        <a:effectLst/>
      </p:bgPr>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dirty="0"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tx1"/>
          </a:solidFill>
          <a:ln>
            <a:solidFill>
              <a:schemeClr val="bg1"/>
            </a:solidFill>
          </a:ln>
          <a:effectLst>
            <a:innerShdw blurRad="95250">
              <a:srgbClr val="000000"/>
            </a:innerShdw>
          </a:effectLst>
        </p:spPr>
        <p:txBody>
          <a:bodyPr/>
          <a:lstStyle>
            <a:lvl1pPr marL="0" indent="0">
              <a:buNone/>
              <a:defRPr sz="3200"/>
            </a:lvl1pPr>
            <a:extLst/>
          </a:lstStyle>
          <a:p>
            <a:r>
              <a:rPr kumimoji="0" lang="es-ES" dirty="0"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B4CD0010-D381-4CB6-A861-1E74C540492F}" type="datetimeFigureOut">
              <a:rPr lang="es-ES" smtClean="0"/>
              <a:pPr/>
              <a:t>28/12/2012</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55D19514-6950-4938-BB25-49F1A9FD5102}"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dirty="0" smtClean="0"/>
              <a:t>Haga clic para modificar el estilo de título del patrón</a:t>
            </a:r>
            <a:endParaRPr kumimoji="0" lang="en-US" dirty="0"/>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D0010-D381-4CB6-A861-1E74C540492F}" type="datetimeFigureOut">
              <a:rPr lang="es-ES" smtClean="0"/>
              <a:pPr/>
              <a:t>28/12/2012</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D19514-6950-4938-BB25-49F1A9FD510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Tema IV</a:t>
            </a:r>
            <a:endParaRPr lang="es-ES" dirty="0"/>
          </a:p>
        </p:txBody>
      </p:sp>
      <p:sp>
        <p:nvSpPr>
          <p:cNvPr id="3" name="2 Subtítulo"/>
          <p:cNvSpPr>
            <a:spLocks noGrp="1"/>
          </p:cNvSpPr>
          <p:nvPr>
            <p:ph type="subTitle" idx="1"/>
          </p:nvPr>
        </p:nvSpPr>
        <p:spPr/>
        <p:txBody>
          <a:bodyPr/>
          <a:lstStyle/>
          <a:p>
            <a:r>
              <a:rPr lang="es-ES" dirty="0" smtClean="0"/>
              <a:t>PROCESAMIENTO PARALELO</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2667752"/>
          </a:xfrm>
        </p:spPr>
        <p:txBody>
          <a:bodyPr>
            <a:normAutofit fontScale="77500" lnSpcReduction="20000"/>
          </a:bodyPr>
          <a:lstStyle/>
          <a:p>
            <a:r>
              <a:rPr lang="es-ES" dirty="0" smtClean="0"/>
              <a:t>El tiempo de acceso es el mismo para cualquier palabra</a:t>
            </a:r>
          </a:p>
          <a:p>
            <a:r>
              <a:rPr lang="es-ES" dirty="0" smtClean="0"/>
              <a:t>Incorporan memoria cache local y global</a:t>
            </a:r>
          </a:p>
          <a:p>
            <a:pPr lvl="1"/>
            <a:r>
              <a:rPr lang="es-ES" dirty="0" smtClean="0"/>
              <a:t>Problemas de coherencia de caches</a:t>
            </a:r>
          </a:p>
          <a:p>
            <a:r>
              <a:rPr lang="es-ES" dirty="0" smtClean="0"/>
              <a:t>Bus común</a:t>
            </a:r>
          </a:p>
          <a:p>
            <a:pPr lvl="1"/>
            <a:r>
              <a:rPr lang="es-ES" dirty="0" smtClean="0"/>
              <a:t>Problema de escalabilidad (máximo entre 16 y 32 procesadores)</a:t>
            </a:r>
          </a:p>
          <a:p>
            <a:pPr lvl="2"/>
            <a:r>
              <a:rPr lang="es-ES" b="1" i="1" dirty="0" smtClean="0"/>
              <a:t>Escalabilidad</a:t>
            </a:r>
            <a:r>
              <a:rPr lang="es-ES" dirty="0" smtClean="0"/>
              <a:t>: capacidad del sistema para mejorar la potencia de cálculo cuando el número de componentes del sistema aumentan</a:t>
            </a:r>
          </a:p>
          <a:p>
            <a:pPr lvl="1"/>
            <a:endParaRPr lang="es-ES" dirty="0"/>
          </a:p>
        </p:txBody>
      </p:sp>
      <p:sp>
        <p:nvSpPr>
          <p:cNvPr id="3" name="2 Título"/>
          <p:cNvSpPr>
            <a:spLocks noGrp="1"/>
          </p:cNvSpPr>
          <p:nvPr>
            <p:ph type="title"/>
          </p:nvPr>
        </p:nvSpPr>
        <p:spPr/>
        <p:txBody>
          <a:bodyPr/>
          <a:lstStyle/>
          <a:p>
            <a:r>
              <a:rPr lang="es-ES" dirty="0" smtClean="0"/>
              <a:t>UMA – </a:t>
            </a:r>
            <a:r>
              <a:rPr lang="es-ES" dirty="0" err="1" smtClean="0"/>
              <a:t>Uniform</a:t>
            </a:r>
            <a:r>
              <a:rPr lang="es-ES" dirty="0" smtClean="0"/>
              <a:t> </a:t>
            </a:r>
            <a:r>
              <a:rPr lang="es-ES" dirty="0" err="1" smtClean="0"/>
              <a:t>Memory</a:t>
            </a:r>
            <a:r>
              <a:rPr lang="es-ES" dirty="0" smtClean="0"/>
              <a:t> Access</a:t>
            </a:r>
            <a:endParaRPr lang="es-ES" dirty="0"/>
          </a:p>
        </p:txBody>
      </p:sp>
      <p:pic>
        <p:nvPicPr>
          <p:cNvPr id="6146" name="Picture 2"/>
          <p:cNvPicPr>
            <a:picLocks noChangeAspect="1" noChangeArrowheads="1"/>
          </p:cNvPicPr>
          <p:nvPr/>
        </p:nvPicPr>
        <p:blipFill>
          <a:blip r:embed="rId2" cstate="print"/>
          <a:srcRect/>
          <a:stretch>
            <a:fillRect/>
          </a:stretch>
        </p:blipFill>
        <p:spPr bwMode="auto">
          <a:xfrm>
            <a:off x="3563888" y="4221088"/>
            <a:ext cx="4863112" cy="223224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1875664"/>
          </a:xfrm>
        </p:spPr>
        <p:txBody>
          <a:bodyPr>
            <a:normAutofit fontScale="62500" lnSpcReduction="20000"/>
          </a:bodyPr>
          <a:lstStyle/>
          <a:p>
            <a:r>
              <a:rPr lang="es-ES" dirty="0" smtClean="0"/>
              <a:t>Mejora: dotar al procesador de memoria local, donde almacenar código y datos no compartidos</a:t>
            </a:r>
          </a:p>
          <a:p>
            <a:r>
              <a:rPr lang="es-ES" dirty="0" smtClean="0"/>
              <a:t>Cada procesador con una memoria local</a:t>
            </a:r>
          </a:p>
          <a:p>
            <a:pPr lvl="1"/>
            <a:r>
              <a:rPr lang="es-ES" dirty="0" smtClean="0"/>
              <a:t>Con código y datos que no tengan que ser compartidos con otros procesadores</a:t>
            </a:r>
          </a:p>
          <a:p>
            <a:pPr lvl="1"/>
            <a:r>
              <a:rPr lang="es-ES" dirty="0" smtClean="0"/>
              <a:t>Evitan el acceso a memoria a través de la red de interconexión</a:t>
            </a:r>
          </a:p>
          <a:p>
            <a:r>
              <a:rPr lang="es-ES" dirty="0" smtClean="0"/>
              <a:t>Incluye mecanismos hardware dedicado a la coherencia de caches</a:t>
            </a:r>
          </a:p>
          <a:p>
            <a:pPr lvl="1"/>
            <a:r>
              <a:rPr lang="es-ES" dirty="0" err="1" smtClean="0"/>
              <a:t>ccNUMA</a:t>
            </a:r>
            <a:r>
              <a:rPr lang="es-ES" dirty="0" smtClean="0"/>
              <a:t> (caché </a:t>
            </a:r>
            <a:r>
              <a:rPr lang="es-ES" dirty="0" err="1" smtClean="0"/>
              <a:t>coherent</a:t>
            </a:r>
            <a:r>
              <a:rPr lang="es-ES" dirty="0" smtClean="0"/>
              <a:t> NUMA)</a:t>
            </a:r>
          </a:p>
          <a:p>
            <a:pPr lvl="1"/>
            <a:r>
              <a:rPr lang="es-ES" dirty="0" smtClean="0"/>
              <a:t>COMA (</a:t>
            </a:r>
            <a:r>
              <a:rPr lang="es-ES" dirty="0" err="1" smtClean="0"/>
              <a:t>Cahé-Only</a:t>
            </a:r>
            <a:r>
              <a:rPr lang="es-ES" dirty="0" smtClean="0"/>
              <a:t> </a:t>
            </a:r>
            <a:r>
              <a:rPr lang="es-ES" dirty="0" err="1" smtClean="0"/>
              <a:t>Memory</a:t>
            </a:r>
            <a:r>
              <a:rPr lang="es-ES" dirty="0" smtClean="0"/>
              <a:t> Access)</a:t>
            </a:r>
            <a:endParaRPr lang="es-ES" dirty="0"/>
          </a:p>
        </p:txBody>
      </p:sp>
      <p:sp>
        <p:nvSpPr>
          <p:cNvPr id="3" name="2 Título"/>
          <p:cNvSpPr>
            <a:spLocks noGrp="1"/>
          </p:cNvSpPr>
          <p:nvPr>
            <p:ph type="title"/>
          </p:nvPr>
        </p:nvSpPr>
        <p:spPr>
          <a:xfrm>
            <a:off x="457200" y="274638"/>
            <a:ext cx="8229600" cy="1282154"/>
          </a:xfrm>
        </p:spPr>
        <p:txBody>
          <a:bodyPr>
            <a:normAutofit/>
          </a:bodyPr>
          <a:lstStyle/>
          <a:p>
            <a:r>
              <a:rPr lang="es-ES" sz="3200" dirty="0" smtClean="0"/>
              <a:t>NUMA (</a:t>
            </a:r>
            <a:r>
              <a:rPr lang="es-ES" sz="3200" i="1" dirty="0" smtClean="0"/>
              <a:t>Non </a:t>
            </a:r>
            <a:r>
              <a:rPr lang="es-ES" sz="3200" i="1" dirty="0" err="1" smtClean="0"/>
              <a:t>Uniform</a:t>
            </a:r>
            <a:r>
              <a:rPr lang="es-ES" sz="3200" i="1" dirty="0" smtClean="0"/>
              <a:t> </a:t>
            </a:r>
            <a:r>
              <a:rPr lang="es-ES" sz="3200" i="1" dirty="0" err="1" smtClean="0"/>
              <a:t>Memory</a:t>
            </a:r>
            <a:r>
              <a:rPr lang="es-ES" sz="3200" i="1" dirty="0" smtClean="0"/>
              <a:t> Access) </a:t>
            </a:r>
            <a:r>
              <a:rPr lang="es-ES" sz="3200" dirty="0" smtClean="0"/>
              <a:t>– DSM (</a:t>
            </a:r>
            <a:r>
              <a:rPr lang="es-ES" sz="3200" i="1" dirty="0" err="1" smtClean="0"/>
              <a:t>Distribute</a:t>
            </a:r>
            <a:r>
              <a:rPr lang="es-ES" sz="3200" i="1" dirty="0" smtClean="0"/>
              <a:t> </a:t>
            </a:r>
            <a:r>
              <a:rPr lang="es-ES" sz="3200" i="1" dirty="0" err="1" smtClean="0"/>
              <a:t>Shared</a:t>
            </a:r>
            <a:r>
              <a:rPr lang="es-ES" sz="3200" i="1" dirty="0" smtClean="0"/>
              <a:t> </a:t>
            </a:r>
            <a:r>
              <a:rPr lang="es-ES" sz="3200" i="1" dirty="0" err="1" smtClean="0"/>
              <a:t>Memory</a:t>
            </a:r>
            <a:r>
              <a:rPr lang="es-ES" sz="3200" dirty="0" smtClean="0"/>
              <a:t>)</a:t>
            </a:r>
            <a:endParaRPr lang="es-ES" sz="3200" dirty="0"/>
          </a:p>
        </p:txBody>
      </p:sp>
      <p:pic>
        <p:nvPicPr>
          <p:cNvPr id="2051" name="Picture 3"/>
          <p:cNvPicPr>
            <a:picLocks noChangeAspect="1" noChangeArrowheads="1"/>
          </p:cNvPicPr>
          <p:nvPr/>
        </p:nvPicPr>
        <p:blipFill>
          <a:blip r:embed="rId2" cstate="print"/>
          <a:srcRect/>
          <a:stretch>
            <a:fillRect/>
          </a:stretch>
        </p:blipFill>
        <p:spPr bwMode="auto">
          <a:xfrm>
            <a:off x="3347864" y="3501008"/>
            <a:ext cx="5551303" cy="309634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2091687"/>
          </a:xfrm>
        </p:spPr>
        <p:txBody>
          <a:bodyPr>
            <a:normAutofit fontScale="62500" lnSpcReduction="20000"/>
          </a:bodyPr>
          <a:lstStyle/>
          <a:p>
            <a:r>
              <a:rPr lang="es-ES" dirty="0" smtClean="0"/>
              <a:t>Cada nodo tiene una porción de la memoria total del sistema</a:t>
            </a:r>
          </a:p>
          <a:p>
            <a:r>
              <a:rPr lang="es-ES" dirty="0" smtClean="0"/>
              <a:t>Las variables compartidas se reparten de manera de que solo existe una copia de cada variable</a:t>
            </a:r>
          </a:p>
          <a:p>
            <a:r>
              <a:rPr lang="es-ES" dirty="0" smtClean="0"/>
              <a:t>Cada nodo consta de uno o varios procesadores con sus caches y su memoria principal</a:t>
            </a:r>
          </a:p>
          <a:p>
            <a:r>
              <a:rPr lang="es-ES" dirty="0" smtClean="0"/>
              <a:t>La coherencia de caché se mantiene por</a:t>
            </a:r>
          </a:p>
          <a:p>
            <a:pPr lvl="1"/>
            <a:r>
              <a:rPr lang="es-ES" dirty="0" smtClean="0"/>
              <a:t>Escaneo de operaciones (protocolo </a:t>
            </a:r>
            <a:r>
              <a:rPr lang="es-ES" dirty="0" err="1" smtClean="0"/>
              <a:t>snoopy</a:t>
            </a:r>
            <a:r>
              <a:rPr lang="es-ES" dirty="0" smtClean="0"/>
              <a:t>)</a:t>
            </a:r>
          </a:p>
          <a:p>
            <a:pPr lvl="1"/>
            <a:r>
              <a:rPr lang="es-ES" dirty="0" smtClean="0"/>
              <a:t>Registro de localización de variables</a:t>
            </a:r>
            <a:endParaRPr lang="es-ES" dirty="0"/>
          </a:p>
        </p:txBody>
      </p:sp>
      <p:sp>
        <p:nvSpPr>
          <p:cNvPr id="3" name="2 Título"/>
          <p:cNvSpPr>
            <a:spLocks noGrp="1"/>
          </p:cNvSpPr>
          <p:nvPr>
            <p:ph type="title"/>
          </p:nvPr>
        </p:nvSpPr>
        <p:spPr/>
        <p:txBody>
          <a:bodyPr>
            <a:normAutofit fontScale="90000"/>
          </a:bodyPr>
          <a:lstStyle/>
          <a:p>
            <a:r>
              <a:rPr lang="es-ES" dirty="0" err="1" smtClean="0"/>
              <a:t>ccNUMA</a:t>
            </a:r>
            <a:r>
              <a:rPr lang="es-ES" dirty="0" smtClean="0"/>
              <a:t> (caché </a:t>
            </a:r>
            <a:r>
              <a:rPr lang="es-ES" dirty="0" err="1" smtClean="0"/>
              <a:t>coherent</a:t>
            </a:r>
            <a:r>
              <a:rPr lang="es-ES" dirty="0" smtClean="0"/>
              <a:t> NUMA)</a:t>
            </a:r>
            <a:endParaRPr lang="es-ES" dirty="0"/>
          </a:p>
        </p:txBody>
      </p:sp>
      <p:pic>
        <p:nvPicPr>
          <p:cNvPr id="8194" name="Picture 2"/>
          <p:cNvPicPr>
            <a:picLocks noChangeAspect="1" noChangeArrowheads="1"/>
          </p:cNvPicPr>
          <p:nvPr/>
        </p:nvPicPr>
        <p:blipFill>
          <a:blip r:embed="rId2" cstate="print"/>
          <a:srcRect/>
          <a:stretch>
            <a:fillRect/>
          </a:stretch>
        </p:blipFill>
        <p:spPr bwMode="auto">
          <a:xfrm>
            <a:off x="2771800" y="3933056"/>
            <a:ext cx="5121424" cy="252028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2595744"/>
          </a:xfrm>
        </p:spPr>
        <p:txBody>
          <a:bodyPr>
            <a:normAutofit fontScale="92500"/>
          </a:bodyPr>
          <a:lstStyle/>
          <a:p>
            <a:r>
              <a:rPr lang="es-ES" dirty="0" smtClean="0"/>
              <a:t>Los procesadores que componen cada nodo no incluyen memoria local, solo caché</a:t>
            </a:r>
          </a:p>
          <a:p>
            <a:r>
              <a:rPr lang="es-ES" dirty="0" smtClean="0"/>
              <a:t>Si tiene que acceder a una posición de memoria que se encuentra en un nodo remoto, lo copia</a:t>
            </a:r>
          </a:p>
          <a:p>
            <a:pPr lvl="1"/>
            <a:r>
              <a:rPr lang="es-ES" dirty="0" smtClean="0"/>
              <a:t>Complejidad en mantener la coherencia de las variables</a:t>
            </a:r>
          </a:p>
          <a:p>
            <a:endParaRPr lang="es-ES" dirty="0"/>
          </a:p>
        </p:txBody>
      </p:sp>
      <p:sp>
        <p:nvSpPr>
          <p:cNvPr id="3" name="2 Título"/>
          <p:cNvSpPr>
            <a:spLocks noGrp="1"/>
          </p:cNvSpPr>
          <p:nvPr>
            <p:ph type="title"/>
          </p:nvPr>
        </p:nvSpPr>
        <p:spPr/>
        <p:txBody>
          <a:bodyPr>
            <a:normAutofit fontScale="90000"/>
          </a:bodyPr>
          <a:lstStyle/>
          <a:p>
            <a:r>
              <a:rPr lang="es-ES" dirty="0" smtClean="0"/>
              <a:t>COMA (</a:t>
            </a:r>
            <a:r>
              <a:rPr lang="es-ES" dirty="0" err="1" smtClean="0"/>
              <a:t>Cahé-Only</a:t>
            </a:r>
            <a:r>
              <a:rPr lang="es-ES" dirty="0" smtClean="0"/>
              <a:t> </a:t>
            </a:r>
            <a:r>
              <a:rPr lang="es-ES" dirty="0" err="1" smtClean="0"/>
              <a:t>Memory</a:t>
            </a:r>
            <a:r>
              <a:rPr lang="es-ES" dirty="0" smtClean="0"/>
              <a:t> Access)</a:t>
            </a:r>
            <a:endParaRPr lang="es-ES" dirty="0"/>
          </a:p>
        </p:txBody>
      </p:sp>
      <p:pic>
        <p:nvPicPr>
          <p:cNvPr id="9218" name="Picture 2"/>
          <p:cNvPicPr>
            <a:picLocks noChangeAspect="1" noChangeArrowheads="1"/>
          </p:cNvPicPr>
          <p:nvPr/>
        </p:nvPicPr>
        <p:blipFill>
          <a:blip r:embed="rId2" cstate="print"/>
          <a:srcRect/>
          <a:stretch>
            <a:fillRect/>
          </a:stretch>
        </p:blipFill>
        <p:spPr bwMode="auto">
          <a:xfrm>
            <a:off x="3707904" y="3573016"/>
            <a:ext cx="3528392" cy="298815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2667752"/>
          </a:xfrm>
        </p:spPr>
        <p:txBody>
          <a:bodyPr>
            <a:normAutofit fontScale="92500"/>
          </a:bodyPr>
          <a:lstStyle/>
          <a:p>
            <a:r>
              <a:rPr lang="es-ES" dirty="0" smtClean="0"/>
              <a:t>Intercambio de información, en forma de mensajes, entre los diferentes procesadores que forman el sistema</a:t>
            </a:r>
          </a:p>
          <a:p>
            <a:r>
              <a:rPr lang="es-ES" dirty="0" smtClean="0"/>
              <a:t>Elementos necesarios</a:t>
            </a:r>
          </a:p>
          <a:p>
            <a:pPr lvl="1"/>
            <a:r>
              <a:rPr lang="es-ES" dirty="0" smtClean="0"/>
              <a:t>Emisor, receptor, canal de comunicación, y el mensaje</a:t>
            </a:r>
          </a:p>
          <a:p>
            <a:r>
              <a:rPr lang="es-ES" dirty="0" smtClean="0"/>
              <a:t>Operaciones básicas necesarias</a:t>
            </a:r>
          </a:p>
          <a:p>
            <a:endParaRPr lang="es-ES" dirty="0" smtClean="0"/>
          </a:p>
        </p:txBody>
      </p:sp>
      <p:sp>
        <p:nvSpPr>
          <p:cNvPr id="3" name="2 Título"/>
          <p:cNvSpPr>
            <a:spLocks noGrp="1"/>
          </p:cNvSpPr>
          <p:nvPr>
            <p:ph type="title"/>
          </p:nvPr>
        </p:nvSpPr>
        <p:spPr/>
        <p:txBody>
          <a:bodyPr/>
          <a:lstStyle/>
          <a:p>
            <a:r>
              <a:rPr lang="es-ES" dirty="0" smtClean="0"/>
              <a:t>4.3.2.2 Paso de Mensajes</a:t>
            </a:r>
            <a:endParaRPr lang="es-ES" dirty="0"/>
          </a:p>
        </p:txBody>
      </p:sp>
      <p:pic>
        <p:nvPicPr>
          <p:cNvPr id="1028" name="Picture 4"/>
          <p:cNvPicPr>
            <a:picLocks noChangeAspect="1" noChangeArrowheads="1"/>
          </p:cNvPicPr>
          <p:nvPr/>
        </p:nvPicPr>
        <p:blipFill>
          <a:blip r:embed="rId2" cstate="print"/>
          <a:srcRect/>
          <a:stretch>
            <a:fillRect/>
          </a:stretch>
        </p:blipFill>
        <p:spPr bwMode="auto">
          <a:xfrm>
            <a:off x="899592" y="4005064"/>
            <a:ext cx="8149158" cy="233323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smtClean="0"/>
              <a:t>Organización física</a:t>
            </a:r>
            <a:endParaRPr lang="es-ES" dirty="0"/>
          </a:p>
        </p:txBody>
      </p:sp>
      <p:sp>
        <p:nvSpPr>
          <p:cNvPr id="5" name="4 Subtítulo"/>
          <p:cNvSpPr>
            <a:spLocks noGrp="1"/>
          </p:cNvSpPr>
          <p:nvPr>
            <p:ph type="subTitle" idx="1"/>
          </p:nvPr>
        </p:nvSpPr>
        <p:spPr/>
        <p:txBody>
          <a:bodyPr/>
          <a:lstStyle/>
          <a:p>
            <a:r>
              <a:rPr lang="es-ES" dirty="0" smtClean="0"/>
              <a:t>Memoria Compartida</a:t>
            </a:r>
          </a:p>
          <a:p>
            <a:r>
              <a:rPr lang="es-ES" dirty="0" smtClean="0"/>
              <a:t>Memoria Distribuida</a:t>
            </a:r>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r>
              <a:rPr lang="es-ES" dirty="0" smtClean="0"/>
              <a:t>Aspectos de diseño</a:t>
            </a:r>
          </a:p>
          <a:p>
            <a:pPr lvl="1"/>
            <a:r>
              <a:rPr lang="es-ES" dirty="0" smtClean="0"/>
              <a:t>Organización de la memoria</a:t>
            </a:r>
          </a:p>
          <a:p>
            <a:pPr lvl="2"/>
            <a:r>
              <a:rPr lang="es-ES" dirty="0" smtClean="0"/>
              <a:t>Ya comentado: espacio único o compartido</a:t>
            </a:r>
          </a:p>
          <a:p>
            <a:pPr lvl="1"/>
            <a:r>
              <a:rPr lang="es-ES" dirty="0" smtClean="0"/>
              <a:t>El diseño del protocolo de coherencia de la caché</a:t>
            </a:r>
          </a:p>
          <a:p>
            <a:pPr lvl="1"/>
            <a:r>
              <a:rPr lang="es-ES" dirty="0" smtClean="0"/>
              <a:t>El diseño de la red de interconexión</a:t>
            </a:r>
          </a:p>
          <a:p>
            <a:pPr lvl="2"/>
            <a:r>
              <a:rPr lang="es-ES" dirty="0" smtClean="0"/>
              <a:t>Usada para:</a:t>
            </a:r>
          </a:p>
          <a:p>
            <a:pPr lvl="3"/>
            <a:r>
              <a:rPr lang="es-ES" dirty="0" smtClean="0"/>
              <a:t>Para acceder a la memoria remota</a:t>
            </a:r>
          </a:p>
          <a:p>
            <a:pPr lvl="3"/>
            <a:r>
              <a:rPr lang="es-ES" dirty="0" smtClean="0"/>
              <a:t>Intercambiar mensajes entre procesadores</a:t>
            </a:r>
          </a:p>
          <a:p>
            <a:pPr lvl="1"/>
            <a:r>
              <a:rPr lang="es-ES" dirty="0" smtClean="0"/>
              <a:t>Topologías de redes de interconexión</a:t>
            </a:r>
          </a:p>
          <a:p>
            <a:pPr lvl="2"/>
            <a:r>
              <a:rPr lang="es-ES" dirty="0" smtClean="0"/>
              <a:t>Estáticas</a:t>
            </a:r>
          </a:p>
          <a:p>
            <a:pPr lvl="3"/>
            <a:r>
              <a:rPr lang="es-ES" dirty="0" smtClean="0"/>
              <a:t>Definidas durante la construcción de la máquina</a:t>
            </a:r>
          </a:p>
          <a:p>
            <a:pPr lvl="2"/>
            <a:r>
              <a:rPr lang="es-ES" dirty="0" smtClean="0"/>
              <a:t>Dinámica</a:t>
            </a:r>
          </a:p>
          <a:p>
            <a:pPr lvl="3"/>
            <a:r>
              <a:rPr lang="es-ES" dirty="0" smtClean="0"/>
              <a:t>Que puede adaptarse a los requisitos de comunicación de los programas que se ejecuten</a:t>
            </a:r>
          </a:p>
          <a:p>
            <a:pPr lvl="1"/>
            <a:endParaRPr lang="es-ES" dirty="0" smtClean="0"/>
          </a:p>
          <a:p>
            <a:endParaRPr lang="es-ES" dirty="0"/>
          </a:p>
        </p:txBody>
      </p:sp>
      <p:sp>
        <p:nvSpPr>
          <p:cNvPr id="3" name="2 Título"/>
          <p:cNvSpPr>
            <a:spLocks noGrp="1"/>
          </p:cNvSpPr>
          <p:nvPr>
            <p:ph type="title"/>
          </p:nvPr>
        </p:nvSpPr>
        <p:spPr/>
        <p:txBody>
          <a:bodyPr>
            <a:normAutofit fontScale="90000"/>
          </a:bodyPr>
          <a:lstStyle/>
          <a:p>
            <a:r>
              <a:rPr lang="es-ES" dirty="0" smtClean="0"/>
              <a:t>4.4 Sistemas de Memoria Compartida</a:t>
            </a:r>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2667752"/>
          </a:xfrm>
        </p:spPr>
        <p:txBody>
          <a:bodyPr>
            <a:normAutofit fontScale="85000" lnSpcReduction="20000"/>
          </a:bodyPr>
          <a:lstStyle/>
          <a:p>
            <a:r>
              <a:rPr lang="es-ES" dirty="0" smtClean="0"/>
              <a:t>Redes unidimensionales</a:t>
            </a:r>
          </a:p>
          <a:p>
            <a:pPr lvl="1"/>
            <a:r>
              <a:rPr lang="es-ES" dirty="0" smtClean="0"/>
              <a:t>Conectar cada procesador con dos procesadores vecinos</a:t>
            </a:r>
          </a:p>
          <a:p>
            <a:pPr lvl="1"/>
            <a:r>
              <a:rPr lang="es-ES" dirty="0" smtClean="0"/>
              <a:t>Lineal</a:t>
            </a:r>
          </a:p>
          <a:p>
            <a:pPr lvl="2"/>
            <a:r>
              <a:rPr lang="es-ES" dirty="0" smtClean="0"/>
              <a:t>Puede enviar un mensaje simultáneamente a su izquierda y a su derecha</a:t>
            </a:r>
          </a:p>
          <a:p>
            <a:pPr lvl="1"/>
            <a:r>
              <a:rPr lang="es-ES" dirty="0" smtClean="0"/>
              <a:t>Anillo</a:t>
            </a:r>
          </a:p>
          <a:p>
            <a:pPr lvl="2"/>
            <a:r>
              <a:rPr lang="es-ES" dirty="0" smtClean="0"/>
              <a:t>Enlazando los extremos</a:t>
            </a:r>
          </a:p>
          <a:p>
            <a:pPr lvl="2"/>
            <a:r>
              <a:rPr lang="es-ES" dirty="0" smtClean="0"/>
              <a:t>Los mensajes se pueden enviar por la izquierda o derecha, según sea el camino mas óptimo</a:t>
            </a:r>
          </a:p>
          <a:p>
            <a:pPr lvl="2"/>
            <a:endParaRPr lang="es-ES" dirty="0"/>
          </a:p>
        </p:txBody>
      </p:sp>
      <p:sp>
        <p:nvSpPr>
          <p:cNvPr id="3" name="2 Título"/>
          <p:cNvSpPr>
            <a:spLocks noGrp="1"/>
          </p:cNvSpPr>
          <p:nvPr>
            <p:ph type="title"/>
          </p:nvPr>
        </p:nvSpPr>
        <p:spPr/>
        <p:txBody>
          <a:bodyPr/>
          <a:lstStyle/>
          <a:p>
            <a:r>
              <a:rPr lang="es-ES" dirty="0" smtClean="0"/>
              <a:t>4.4.1.1 Redes Estáticas</a:t>
            </a:r>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2843808" y="4077071"/>
            <a:ext cx="5006038" cy="252028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427984" y="1844824"/>
            <a:ext cx="4464496" cy="3787416"/>
          </a:xfrm>
          <a:prstGeom prst="rect">
            <a:avLst/>
          </a:prstGeom>
          <a:noFill/>
          <a:ln w="9525">
            <a:noFill/>
            <a:miter lim="800000"/>
            <a:headEnd/>
            <a:tailEnd/>
          </a:ln>
        </p:spPr>
      </p:pic>
      <p:sp>
        <p:nvSpPr>
          <p:cNvPr id="2" name="1 Marcador de contenido"/>
          <p:cNvSpPr>
            <a:spLocks noGrp="1"/>
          </p:cNvSpPr>
          <p:nvPr>
            <p:ph idx="1"/>
          </p:nvPr>
        </p:nvSpPr>
        <p:spPr>
          <a:xfrm>
            <a:off x="251520" y="1484784"/>
            <a:ext cx="4464496" cy="3960440"/>
          </a:xfrm>
        </p:spPr>
        <p:txBody>
          <a:bodyPr>
            <a:normAutofit fontScale="85000" lnSpcReduction="20000"/>
          </a:bodyPr>
          <a:lstStyle/>
          <a:p>
            <a:r>
              <a:rPr lang="es-ES" dirty="0" smtClean="0"/>
              <a:t>Anillo cordal</a:t>
            </a:r>
          </a:p>
          <a:p>
            <a:pPr lvl="1"/>
            <a:r>
              <a:rPr lang="es-ES" dirty="0" smtClean="0"/>
              <a:t>Incrementando el número de enlace por nodo</a:t>
            </a:r>
          </a:p>
          <a:p>
            <a:r>
              <a:rPr lang="es-ES" dirty="0" smtClean="0"/>
              <a:t>Malla</a:t>
            </a:r>
          </a:p>
          <a:p>
            <a:r>
              <a:rPr lang="es-ES" dirty="0" smtClean="0"/>
              <a:t>Red sistólica o </a:t>
            </a:r>
            <a:r>
              <a:rPr lang="es-ES" dirty="0" err="1" smtClean="0"/>
              <a:t>array</a:t>
            </a:r>
            <a:r>
              <a:rPr lang="es-ES" dirty="0" smtClean="0"/>
              <a:t> sistólico</a:t>
            </a:r>
          </a:p>
          <a:p>
            <a:pPr lvl="1"/>
            <a:r>
              <a:rPr lang="es-ES" dirty="0" smtClean="0"/>
              <a:t>Red en malla con conexión en diagonal</a:t>
            </a:r>
          </a:p>
          <a:p>
            <a:r>
              <a:rPr lang="es-ES" dirty="0" smtClean="0"/>
              <a:t>Red completamente conectada</a:t>
            </a:r>
          </a:p>
          <a:p>
            <a:r>
              <a:rPr lang="es-ES" dirty="0" smtClean="0"/>
              <a:t>Red en estrella</a:t>
            </a:r>
          </a:p>
          <a:p>
            <a:pPr lvl="1"/>
            <a:r>
              <a:rPr lang="es-ES" dirty="0" smtClean="0"/>
              <a:t>Nodo central de comunicación</a:t>
            </a:r>
          </a:p>
          <a:p>
            <a:endParaRPr lang="es-ES" dirty="0"/>
          </a:p>
        </p:txBody>
      </p:sp>
      <p:sp>
        <p:nvSpPr>
          <p:cNvPr id="3" name="2 Título"/>
          <p:cNvSpPr>
            <a:spLocks noGrp="1"/>
          </p:cNvSpPr>
          <p:nvPr>
            <p:ph type="title"/>
          </p:nvPr>
        </p:nvSpPr>
        <p:spPr/>
        <p:txBody>
          <a:bodyPr/>
          <a:lstStyle/>
          <a:p>
            <a:r>
              <a:rPr lang="es-ES" dirty="0" smtClean="0"/>
              <a:t>Redes bidimensionales</a:t>
            </a:r>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96752"/>
            <a:ext cx="8229600" cy="1656185"/>
          </a:xfrm>
        </p:spPr>
        <p:txBody>
          <a:bodyPr>
            <a:normAutofit fontScale="70000" lnSpcReduction="20000"/>
          </a:bodyPr>
          <a:lstStyle/>
          <a:p>
            <a:r>
              <a:rPr lang="es-ES" dirty="0" smtClean="0"/>
              <a:t>Un procesador en cada nodo</a:t>
            </a:r>
          </a:p>
          <a:p>
            <a:r>
              <a:rPr lang="es-ES" dirty="0" smtClean="0"/>
              <a:t>Solo un camino entre cualquier par de procesadores</a:t>
            </a:r>
          </a:p>
          <a:p>
            <a:r>
              <a:rPr lang="es-ES" dirty="0" smtClean="0"/>
              <a:t>Las comunicaciones pueden verse comprometidas si el número de procesadores es alto y se realizan comunicaciones con procesadores situados en niveles superiores </a:t>
            </a:r>
            <a:endParaRPr lang="es-ES" dirty="0"/>
          </a:p>
        </p:txBody>
      </p:sp>
      <p:sp>
        <p:nvSpPr>
          <p:cNvPr id="3" name="2 Título"/>
          <p:cNvSpPr>
            <a:spLocks noGrp="1"/>
          </p:cNvSpPr>
          <p:nvPr>
            <p:ph type="title"/>
          </p:nvPr>
        </p:nvSpPr>
        <p:spPr>
          <a:xfrm>
            <a:off x="457200" y="274638"/>
            <a:ext cx="8229600" cy="850106"/>
          </a:xfrm>
        </p:spPr>
        <p:txBody>
          <a:bodyPr/>
          <a:lstStyle/>
          <a:p>
            <a:r>
              <a:rPr lang="es-ES" dirty="0" smtClean="0"/>
              <a:t>Redes en árbol</a:t>
            </a:r>
            <a:endParaRPr lang="es-ES" dirty="0"/>
          </a:p>
        </p:txBody>
      </p:sp>
      <p:pic>
        <p:nvPicPr>
          <p:cNvPr id="3074" name="Picture 2"/>
          <p:cNvPicPr>
            <a:picLocks noChangeAspect="1" noChangeArrowheads="1"/>
          </p:cNvPicPr>
          <p:nvPr/>
        </p:nvPicPr>
        <p:blipFill>
          <a:blip r:embed="rId2" cstate="print"/>
          <a:srcRect/>
          <a:stretch>
            <a:fillRect/>
          </a:stretch>
        </p:blipFill>
        <p:spPr bwMode="auto">
          <a:xfrm>
            <a:off x="2051720" y="3140968"/>
            <a:ext cx="6325964" cy="316835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043607" y="2132856"/>
            <a:ext cx="7976543" cy="2664296"/>
          </a:xfrm>
          <a:prstGeom prst="rect">
            <a:avLst/>
          </a:prstGeom>
          <a:noFill/>
          <a:ln w="9525">
            <a:noFill/>
            <a:miter lim="800000"/>
            <a:headEnd/>
            <a:tailEnd/>
          </a:ln>
        </p:spPr>
      </p:pic>
      <p:sp>
        <p:nvSpPr>
          <p:cNvPr id="3" name="2 Título"/>
          <p:cNvSpPr>
            <a:spLocks noGrp="1"/>
          </p:cNvSpPr>
          <p:nvPr>
            <p:ph type="title"/>
          </p:nvPr>
        </p:nvSpPr>
        <p:spPr/>
        <p:txBody>
          <a:bodyPr>
            <a:normAutofit/>
          </a:bodyPr>
          <a:lstStyle/>
          <a:p>
            <a:r>
              <a:rPr lang="es-ES" dirty="0" smtClean="0"/>
              <a:t>4.2 Introducción</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1299600"/>
          </a:xfrm>
        </p:spPr>
        <p:txBody>
          <a:bodyPr>
            <a:normAutofit lnSpcReduction="10000"/>
          </a:bodyPr>
          <a:lstStyle/>
          <a:p>
            <a:r>
              <a:rPr lang="es-ES" dirty="0" smtClean="0"/>
              <a:t>Consiste en aumentar el número de conexiones con los procesadores de menor nivel</a:t>
            </a:r>
            <a:endParaRPr lang="es-ES" dirty="0"/>
          </a:p>
        </p:txBody>
      </p:sp>
      <p:sp>
        <p:nvSpPr>
          <p:cNvPr id="3" name="2 Título"/>
          <p:cNvSpPr>
            <a:spLocks noGrp="1"/>
          </p:cNvSpPr>
          <p:nvPr>
            <p:ph type="title"/>
          </p:nvPr>
        </p:nvSpPr>
        <p:spPr/>
        <p:txBody>
          <a:bodyPr/>
          <a:lstStyle/>
          <a:p>
            <a:r>
              <a:rPr lang="es-ES" dirty="0" smtClean="0"/>
              <a:t>Red en árbol grueso</a:t>
            </a:r>
            <a:endParaRPr lang="es-ES" dirty="0"/>
          </a:p>
        </p:txBody>
      </p:sp>
      <p:pic>
        <p:nvPicPr>
          <p:cNvPr id="4098" name="Picture 2"/>
          <p:cNvPicPr>
            <a:picLocks noChangeAspect="1" noChangeArrowheads="1"/>
          </p:cNvPicPr>
          <p:nvPr/>
        </p:nvPicPr>
        <p:blipFill>
          <a:blip r:embed="rId2" cstate="print"/>
          <a:srcRect/>
          <a:stretch>
            <a:fillRect/>
          </a:stretch>
        </p:blipFill>
        <p:spPr bwMode="auto">
          <a:xfrm>
            <a:off x="1619672" y="2708920"/>
            <a:ext cx="5962650" cy="33432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419872" y="1628800"/>
            <a:ext cx="5544616" cy="4257309"/>
          </a:xfrm>
          <a:prstGeom prst="rect">
            <a:avLst/>
          </a:prstGeom>
          <a:noFill/>
          <a:ln w="9525">
            <a:noFill/>
            <a:miter lim="800000"/>
            <a:headEnd/>
            <a:tailEnd/>
          </a:ln>
        </p:spPr>
      </p:pic>
      <p:sp>
        <p:nvSpPr>
          <p:cNvPr id="2" name="1 Marcador de contenido"/>
          <p:cNvSpPr>
            <a:spLocks noGrp="1"/>
          </p:cNvSpPr>
          <p:nvPr>
            <p:ph idx="1"/>
          </p:nvPr>
        </p:nvSpPr>
        <p:spPr>
          <a:xfrm>
            <a:off x="179512" y="1481328"/>
            <a:ext cx="3672408" cy="3603855"/>
          </a:xfrm>
        </p:spPr>
        <p:txBody>
          <a:bodyPr>
            <a:normAutofit fontScale="92500"/>
          </a:bodyPr>
          <a:lstStyle/>
          <a:p>
            <a:r>
              <a:rPr lang="es-ES" dirty="0" smtClean="0"/>
              <a:t>Cada procesador se conecta con cuatro procesadores salvo los extremos</a:t>
            </a:r>
          </a:p>
          <a:p>
            <a:pPr lvl="1"/>
            <a:r>
              <a:rPr lang="es-ES" dirty="0" err="1" smtClean="0"/>
              <a:t>Mesh</a:t>
            </a:r>
            <a:r>
              <a:rPr lang="es-ES" dirty="0" smtClean="0"/>
              <a:t> cuadrado</a:t>
            </a:r>
          </a:p>
          <a:p>
            <a:pPr lvl="1"/>
            <a:r>
              <a:rPr lang="es-ES" dirty="0" err="1" smtClean="0"/>
              <a:t>Mesh</a:t>
            </a:r>
            <a:r>
              <a:rPr lang="es-ES" dirty="0" smtClean="0"/>
              <a:t> rectangular</a:t>
            </a:r>
          </a:p>
          <a:p>
            <a:pPr lvl="1"/>
            <a:r>
              <a:rPr lang="es-ES" dirty="0" err="1" smtClean="0"/>
              <a:t>Mesh</a:t>
            </a:r>
            <a:r>
              <a:rPr lang="es-ES" dirty="0" smtClean="0"/>
              <a:t> cerrada o toro</a:t>
            </a:r>
          </a:p>
          <a:p>
            <a:pPr lvl="1"/>
            <a:r>
              <a:rPr lang="es-ES" dirty="0" err="1" smtClean="0"/>
              <a:t>Mesh</a:t>
            </a:r>
            <a:r>
              <a:rPr lang="es-ES" dirty="0" smtClean="0"/>
              <a:t> tridimensional</a:t>
            </a:r>
            <a:endParaRPr lang="es-ES" dirty="0"/>
          </a:p>
        </p:txBody>
      </p:sp>
      <p:sp>
        <p:nvSpPr>
          <p:cNvPr id="3" name="2 Título"/>
          <p:cNvSpPr>
            <a:spLocks noGrp="1"/>
          </p:cNvSpPr>
          <p:nvPr>
            <p:ph type="title"/>
          </p:nvPr>
        </p:nvSpPr>
        <p:spPr/>
        <p:txBody>
          <a:bodyPr/>
          <a:lstStyle/>
          <a:p>
            <a:r>
              <a:rPr lang="es-ES" dirty="0" smtClean="0"/>
              <a:t>Redes tipo </a:t>
            </a:r>
            <a:r>
              <a:rPr lang="es-ES" dirty="0" err="1" smtClean="0"/>
              <a:t>Mesh</a:t>
            </a:r>
            <a:endParaRPr 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8229600" cy="5184576"/>
          </a:xfrm>
        </p:spPr>
        <p:txBody>
          <a:bodyPr>
            <a:normAutofit fontScale="85000" lnSpcReduction="20000"/>
          </a:bodyPr>
          <a:lstStyle/>
          <a:p>
            <a:r>
              <a:rPr lang="es-ES" dirty="0" smtClean="0"/>
              <a:t>Redes multidimensionales con dos procesadores por dimensión</a:t>
            </a:r>
          </a:p>
          <a:p>
            <a:r>
              <a:rPr lang="es-ES" dirty="0" smtClean="0"/>
              <a:t>Un </a:t>
            </a:r>
            <a:r>
              <a:rPr lang="es-ES" dirty="0" err="1" smtClean="0"/>
              <a:t>hipercubo</a:t>
            </a:r>
            <a:r>
              <a:rPr lang="es-ES" dirty="0" smtClean="0"/>
              <a:t> de dimensión </a:t>
            </a:r>
            <a:r>
              <a:rPr lang="es-ES" i="1" dirty="0" smtClean="0"/>
              <a:t>d</a:t>
            </a:r>
            <a:r>
              <a:rPr lang="es-ES" dirty="0" smtClean="0"/>
              <a:t>  tiene P=2</a:t>
            </a:r>
            <a:r>
              <a:rPr lang="es-ES" baseline="30000" dirty="0" smtClean="0"/>
              <a:t>d</a:t>
            </a:r>
            <a:r>
              <a:rPr lang="es-ES" dirty="0" smtClean="0"/>
              <a:t> procesadores</a:t>
            </a:r>
          </a:p>
          <a:p>
            <a:r>
              <a:rPr lang="es-ES" dirty="0" smtClean="0"/>
              <a:t>Dos procesadores se conectan entre sí, si tienen un bit distinto en un aposición determinada</a:t>
            </a:r>
          </a:p>
          <a:p>
            <a:r>
              <a:rPr lang="es-ES" dirty="0" smtClean="0"/>
              <a:t>Un procesador de un </a:t>
            </a:r>
            <a:r>
              <a:rPr lang="es-ES" dirty="0" err="1" smtClean="0"/>
              <a:t>hipercubo</a:t>
            </a:r>
            <a:r>
              <a:rPr lang="es-ES" dirty="0" smtClean="0"/>
              <a:t> de dimensión </a:t>
            </a:r>
            <a:r>
              <a:rPr lang="es-ES" i="1" dirty="0" smtClean="0"/>
              <a:t>d</a:t>
            </a:r>
            <a:r>
              <a:rPr lang="es-ES" dirty="0" smtClean="0"/>
              <a:t>, se conecta directamente con </a:t>
            </a:r>
            <a:r>
              <a:rPr lang="es-ES" i="1" dirty="0" smtClean="0"/>
              <a:t>d</a:t>
            </a:r>
            <a:r>
              <a:rPr lang="es-ES" dirty="0" smtClean="0"/>
              <a:t> procesadores</a:t>
            </a:r>
          </a:p>
          <a:p>
            <a:r>
              <a:rPr lang="es-ES" dirty="0" smtClean="0"/>
              <a:t>Todo </a:t>
            </a:r>
            <a:r>
              <a:rPr lang="es-ES" dirty="0" err="1" smtClean="0"/>
              <a:t>hipercubo</a:t>
            </a:r>
            <a:r>
              <a:rPr lang="es-ES" dirty="0" smtClean="0"/>
              <a:t> se puede dividir en dos de dimensión </a:t>
            </a:r>
            <a:r>
              <a:rPr lang="es-ES" i="1" dirty="0" smtClean="0"/>
              <a:t>d-1</a:t>
            </a:r>
            <a:r>
              <a:rPr lang="es-ES" dirty="0" smtClean="0"/>
              <a:t>. </a:t>
            </a:r>
          </a:p>
          <a:p>
            <a:pPr lvl="1"/>
            <a:r>
              <a:rPr lang="es-ES" dirty="0" smtClean="0"/>
              <a:t>Se selecciona la posición de un bit y se agrupan todos los que tengan un cero en esa posición. El resto forma la segunda partición</a:t>
            </a:r>
          </a:p>
          <a:p>
            <a:r>
              <a:rPr lang="es-ES" dirty="0" smtClean="0"/>
              <a:t>Distancia de </a:t>
            </a:r>
            <a:r>
              <a:rPr lang="es-ES" dirty="0" err="1" smtClean="0"/>
              <a:t>hamming</a:t>
            </a:r>
            <a:endParaRPr lang="es-ES" dirty="0" smtClean="0"/>
          </a:p>
          <a:p>
            <a:pPr lvl="1"/>
            <a:r>
              <a:rPr lang="es-ES" dirty="0" smtClean="0"/>
              <a:t>Número total de posiciones de bits para los que las etiquetas de los procesadores son diferentes</a:t>
            </a:r>
          </a:p>
        </p:txBody>
      </p:sp>
      <p:sp>
        <p:nvSpPr>
          <p:cNvPr id="3" name="2 Título"/>
          <p:cNvSpPr>
            <a:spLocks noGrp="1"/>
          </p:cNvSpPr>
          <p:nvPr>
            <p:ph type="title"/>
          </p:nvPr>
        </p:nvSpPr>
        <p:spPr/>
        <p:txBody>
          <a:bodyPr/>
          <a:lstStyle/>
          <a:p>
            <a:r>
              <a:rPr lang="es-ES" dirty="0" smtClean="0"/>
              <a:t>Redes </a:t>
            </a:r>
            <a:r>
              <a:rPr lang="es-ES" dirty="0" err="1" smtClean="0"/>
              <a:t>Hipercubos</a:t>
            </a:r>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581150" y="638175"/>
            <a:ext cx="5981700" cy="55816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115616" y="2276872"/>
            <a:ext cx="6534150" cy="2286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259632" y="1484784"/>
            <a:ext cx="7226418" cy="352839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403648" y="1772816"/>
            <a:ext cx="5734050" cy="32575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55000" lnSpcReduction="20000"/>
          </a:bodyPr>
          <a:lstStyle/>
          <a:p>
            <a:r>
              <a:rPr lang="es-ES" dirty="0" smtClean="0"/>
              <a:t>Diámetro</a:t>
            </a:r>
          </a:p>
          <a:p>
            <a:pPr lvl="1"/>
            <a:r>
              <a:rPr lang="es-ES" dirty="0" smtClean="0"/>
              <a:t>Máximas distancia entre dos procesadores cualesquiera</a:t>
            </a:r>
          </a:p>
          <a:p>
            <a:r>
              <a:rPr lang="es-ES" dirty="0" smtClean="0"/>
              <a:t>Conectividad</a:t>
            </a:r>
          </a:p>
          <a:p>
            <a:pPr lvl="1"/>
            <a:r>
              <a:rPr lang="es-ES" dirty="0" smtClean="0"/>
              <a:t>Medida de la multiplicidad de caminos</a:t>
            </a:r>
          </a:p>
          <a:p>
            <a:r>
              <a:rPr lang="es-ES" dirty="0" smtClean="0"/>
              <a:t>Conectividad de arco</a:t>
            </a:r>
          </a:p>
          <a:p>
            <a:pPr lvl="1"/>
            <a:r>
              <a:rPr lang="es-ES" dirty="0" smtClean="0"/>
              <a:t>El menor número de arcos que debe eliminarse para obtener dos redes disjuntas</a:t>
            </a:r>
          </a:p>
          <a:p>
            <a:r>
              <a:rPr lang="es-ES" dirty="0" smtClean="0"/>
              <a:t>Ancho de canal</a:t>
            </a:r>
          </a:p>
          <a:p>
            <a:pPr lvl="1"/>
            <a:r>
              <a:rPr lang="es-ES" dirty="0" smtClean="0"/>
              <a:t>El número de bits que puede transmitirse simultáneamente</a:t>
            </a:r>
          </a:p>
          <a:p>
            <a:r>
              <a:rPr lang="es-ES" dirty="0" smtClean="0"/>
              <a:t>Velocidad de canal</a:t>
            </a:r>
          </a:p>
          <a:p>
            <a:pPr lvl="1"/>
            <a:r>
              <a:rPr lang="es-ES" dirty="0" smtClean="0"/>
              <a:t>Velocidad máxima que se puede emitir por cada cable físico</a:t>
            </a:r>
          </a:p>
          <a:p>
            <a:r>
              <a:rPr lang="es-ES" dirty="0" smtClean="0"/>
              <a:t>Ancho de banda</a:t>
            </a:r>
          </a:p>
          <a:p>
            <a:pPr lvl="1"/>
            <a:r>
              <a:rPr lang="es-ES" dirty="0" smtClean="0"/>
              <a:t>Velocidad de canal x ancho de canal</a:t>
            </a:r>
          </a:p>
          <a:p>
            <a:r>
              <a:rPr lang="es-ES" dirty="0" smtClean="0"/>
              <a:t>Ancho de bisección</a:t>
            </a:r>
          </a:p>
          <a:p>
            <a:pPr lvl="1"/>
            <a:r>
              <a:rPr lang="es-ES" dirty="0" smtClean="0"/>
              <a:t>Mínimo número  de enlaces que debe eliminarse para que la red se divida en dos iguales</a:t>
            </a:r>
          </a:p>
          <a:p>
            <a:r>
              <a:rPr lang="es-ES" dirty="0" smtClean="0"/>
              <a:t>Ancho de banda de disección</a:t>
            </a:r>
          </a:p>
          <a:p>
            <a:pPr lvl="1"/>
            <a:r>
              <a:rPr lang="es-ES" dirty="0" smtClean="0"/>
              <a:t>El menor volumen de comunicaciones entre dos mitades cualesquiera con igual número de procesadores</a:t>
            </a:r>
          </a:p>
          <a:p>
            <a:r>
              <a:rPr lang="es-ES" dirty="0" smtClean="0"/>
              <a:t>Coste</a:t>
            </a:r>
          </a:p>
          <a:p>
            <a:pPr lvl="1"/>
            <a:r>
              <a:rPr lang="es-ES" dirty="0" smtClean="0"/>
              <a:t>Número de enlaces</a:t>
            </a:r>
            <a:endParaRPr lang="es-ES" dirty="0"/>
          </a:p>
        </p:txBody>
      </p:sp>
      <p:sp>
        <p:nvSpPr>
          <p:cNvPr id="3" name="2 Título"/>
          <p:cNvSpPr>
            <a:spLocks noGrp="1"/>
          </p:cNvSpPr>
          <p:nvPr>
            <p:ph type="title"/>
          </p:nvPr>
        </p:nvSpPr>
        <p:spPr/>
        <p:txBody>
          <a:bodyPr>
            <a:normAutofit fontScale="90000"/>
          </a:bodyPr>
          <a:lstStyle/>
          <a:p>
            <a:r>
              <a:rPr lang="es-ES" dirty="0" smtClean="0"/>
              <a:t>4.4.1.2 Caracterización de redes Estáticas</a:t>
            </a:r>
            <a:endParaRPr lang="es-E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395288" y="1619250"/>
            <a:ext cx="8353425" cy="36195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4.4.1.3 Redes Dinámicas</a:t>
            </a:r>
            <a:endParaRPr lang="es-ES" dirty="0"/>
          </a:p>
        </p:txBody>
      </p:sp>
      <p:sp>
        <p:nvSpPr>
          <p:cNvPr id="4" name="3 Subtítulo"/>
          <p:cNvSpPr>
            <a:spLocks noGrp="1"/>
          </p:cNvSpPr>
          <p:nvPr>
            <p:ph type="subTitle" idx="1"/>
          </p:nvPr>
        </p:nvSpPr>
        <p:spPr/>
        <p:txBody>
          <a:bodyPr>
            <a:normAutofit fontScale="92500" lnSpcReduction="20000"/>
          </a:bodyPr>
          <a:lstStyle/>
          <a:p>
            <a:r>
              <a:rPr lang="es-ES" dirty="0" smtClean="0"/>
              <a:t>Redes basadas en bus</a:t>
            </a:r>
          </a:p>
          <a:p>
            <a:r>
              <a:rPr lang="es-ES" dirty="0" smtClean="0"/>
              <a:t>Redes </a:t>
            </a:r>
            <a:r>
              <a:rPr lang="es-ES" dirty="0" err="1" smtClean="0"/>
              <a:t>crossbar</a:t>
            </a:r>
            <a:r>
              <a:rPr lang="es-ES" dirty="0" smtClean="0"/>
              <a:t> (matriciales)</a:t>
            </a:r>
          </a:p>
          <a:p>
            <a:r>
              <a:rPr lang="es-ES" dirty="0" smtClean="0"/>
              <a:t>Redes </a:t>
            </a:r>
            <a:r>
              <a:rPr lang="es-ES" dirty="0" err="1" smtClean="0"/>
              <a:t>multietapas</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r>
              <a:rPr lang="es-ES" dirty="0" smtClean="0"/>
              <a:t>Organización lógica</a:t>
            </a:r>
          </a:p>
          <a:p>
            <a:pPr lvl="1"/>
            <a:r>
              <a:rPr lang="es-ES" dirty="0" smtClean="0"/>
              <a:t>Visión que tiene el programador</a:t>
            </a:r>
          </a:p>
          <a:p>
            <a:pPr lvl="2"/>
            <a:r>
              <a:rPr lang="es-ES" b="1" dirty="0" smtClean="0"/>
              <a:t>Estructura de control</a:t>
            </a:r>
            <a:endParaRPr lang="es-ES" dirty="0" smtClean="0"/>
          </a:p>
          <a:p>
            <a:pPr lvl="3"/>
            <a:r>
              <a:rPr lang="es-ES" dirty="0" smtClean="0"/>
              <a:t>Capacidad de expresar tareas paralelas</a:t>
            </a:r>
          </a:p>
          <a:p>
            <a:pPr lvl="2"/>
            <a:r>
              <a:rPr lang="es-ES" b="1" dirty="0" smtClean="0"/>
              <a:t>Modelo de comunicación</a:t>
            </a:r>
            <a:endParaRPr lang="es-ES" dirty="0" smtClean="0"/>
          </a:p>
          <a:p>
            <a:pPr lvl="3"/>
            <a:r>
              <a:rPr lang="es-ES" dirty="0" smtClean="0"/>
              <a:t>Método de comunicación entre las tareas</a:t>
            </a:r>
            <a:endParaRPr lang="es-ES" b="1" dirty="0" smtClean="0"/>
          </a:p>
          <a:p>
            <a:r>
              <a:rPr lang="es-ES" dirty="0" smtClean="0"/>
              <a:t>Organización Física</a:t>
            </a:r>
          </a:p>
          <a:p>
            <a:pPr lvl="1"/>
            <a:r>
              <a:rPr lang="es-ES" dirty="0" smtClean="0"/>
              <a:t>Estructura del hardware</a:t>
            </a:r>
          </a:p>
          <a:p>
            <a:pPr lvl="1"/>
            <a:r>
              <a:rPr lang="es-ES" dirty="0" smtClean="0"/>
              <a:t>Modelos de espacio de direcciones común</a:t>
            </a:r>
          </a:p>
          <a:p>
            <a:pPr lvl="2"/>
            <a:r>
              <a:rPr lang="es-ES" dirty="0" smtClean="0"/>
              <a:t>Memoria compartida</a:t>
            </a:r>
          </a:p>
          <a:p>
            <a:pPr lvl="3"/>
            <a:r>
              <a:rPr lang="es-ES" dirty="0" smtClean="0"/>
              <a:t>Un único sistema de memoria física</a:t>
            </a:r>
          </a:p>
          <a:p>
            <a:pPr lvl="2"/>
            <a:r>
              <a:rPr lang="es-ES" dirty="0" smtClean="0"/>
              <a:t>Memoria distribuida</a:t>
            </a:r>
          </a:p>
          <a:p>
            <a:pPr lvl="3"/>
            <a:r>
              <a:rPr lang="es-ES" dirty="0" smtClean="0"/>
              <a:t>Cada procesador tiene su propia memoria</a:t>
            </a:r>
            <a:endParaRPr lang="es-ES" dirty="0"/>
          </a:p>
        </p:txBody>
      </p:sp>
      <p:sp>
        <p:nvSpPr>
          <p:cNvPr id="3" name="2 Título"/>
          <p:cNvSpPr>
            <a:spLocks noGrp="1"/>
          </p:cNvSpPr>
          <p:nvPr>
            <p:ph type="title"/>
          </p:nvPr>
        </p:nvSpPr>
        <p:spPr/>
        <p:txBody>
          <a:bodyPr>
            <a:normAutofit fontScale="90000"/>
          </a:bodyPr>
          <a:lstStyle/>
          <a:p>
            <a:r>
              <a:rPr lang="es-ES" dirty="0" smtClean="0"/>
              <a:t>4.3 Tipos de plataforma de computación paralela</a:t>
            </a:r>
            <a:endParaRPr lang="es-E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1481329"/>
            <a:ext cx="8229600" cy="1947672"/>
          </a:xfrm>
        </p:spPr>
        <p:txBody>
          <a:bodyPr>
            <a:normAutofit fontScale="70000" lnSpcReduction="20000"/>
          </a:bodyPr>
          <a:lstStyle/>
          <a:p>
            <a:r>
              <a:rPr lang="es-ES" dirty="0" smtClean="0"/>
              <a:t>Todos los nodos comparten un único medio de comunicación</a:t>
            </a:r>
          </a:p>
          <a:p>
            <a:r>
              <a:rPr lang="es-ES" dirty="0" smtClean="0"/>
              <a:t>Solo un procesador puede transmitir información al bus</a:t>
            </a:r>
          </a:p>
          <a:p>
            <a:r>
              <a:rPr lang="es-ES" dirty="0" smtClean="0"/>
              <a:t>Lógica de arbitraje</a:t>
            </a:r>
          </a:p>
          <a:p>
            <a:pPr lvl="1"/>
            <a:r>
              <a:rPr lang="es-ES" dirty="0" smtClean="0"/>
              <a:t>FIFO, Round </a:t>
            </a:r>
            <a:r>
              <a:rPr lang="es-ES" dirty="0" err="1" smtClean="0"/>
              <a:t>Robin</a:t>
            </a:r>
            <a:r>
              <a:rPr lang="es-ES" dirty="0" smtClean="0"/>
              <a:t>, LRU</a:t>
            </a:r>
          </a:p>
          <a:p>
            <a:r>
              <a:rPr lang="es-ES" dirty="0" smtClean="0"/>
              <a:t>Ancho de banda</a:t>
            </a:r>
          </a:p>
          <a:p>
            <a:pPr lvl="1"/>
            <a:r>
              <a:rPr lang="es-ES" dirty="0" smtClean="0"/>
              <a:t>Frecuencia del reloj X número de líneas existente</a:t>
            </a:r>
            <a:endParaRPr lang="es-ES" dirty="0"/>
          </a:p>
        </p:txBody>
      </p:sp>
      <p:sp>
        <p:nvSpPr>
          <p:cNvPr id="4" name="3 Título"/>
          <p:cNvSpPr>
            <a:spLocks noGrp="1"/>
          </p:cNvSpPr>
          <p:nvPr>
            <p:ph type="title"/>
          </p:nvPr>
        </p:nvSpPr>
        <p:spPr/>
        <p:txBody>
          <a:bodyPr/>
          <a:lstStyle/>
          <a:p>
            <a:r>
              <a:rPr lang="es-ES" dirty="0" smtClean="0"/>
              <a:t>Redes basadas en Bus</a:t>
            </a:r>
            <a:endParaRPr lang="es-ES" dirty="0"/>
          </a:p>
        </p:txBody>
      </p:sp>
      <p:pic>
        <p:nvPicPr>
          <p:cNvPr id="11266" name="Picture 2"/>
          <p:cNvPicPr>
            <a:picLocks noChangeAspect="1" noChangeArrowheads="1"/>
          </p:cNvPicPr>
          <p:nvPr/>
        </p:nvPicPr>
        <p:blipFill>
          <a:blip r:embed="rId2" cstate="print"/>
          <a:srcRect/>
          <a:stretch>
            <a:fillRect/>
          </a:stretch>
        </p:blipFill>
        <p:spPr bwMode="auto">
          <a:xfrm>
            <a:off x="3779912" y="3140968"/>
            <a:ext cx="4392488" cy="343351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052736"/>
            <a:ext cx="8229600" cy="1371608"/>
          </a:xfrm>
        </p:spPr>
        <p:txBody>
          <a:bodyPr>
            <a:normAutofit fontScale="85000" lnSpcReduction="20000"/>
          </a:bodyPr>
          <a:lstStyle/>
          <a:p>
            <a:r>
              <a:rPr lang="es-ES" dirty="0" smtClean="0"/>
              <a:t>Permite conectar P procesadores  con q elementos mediante conmutadores</a:t>
            </a:r>
          </a:p>
          <a:p>
            <a:r>
              <a:rPr lang="es-ES" dirty="0" smtClean="0"/>
              <a:t>La complejidad y el coste aumenta del orden de p</a:t>
            </a:r>
            <a:r>
              <a:rPr lang="es-ES" baseline="30000" dirty="0" smtClean="0"/>
              <a:t>2</a:t>
            </a:r>
          </a:p>
          <a:p>
            <a:r>
              <a:rPr lang="es-ES" dirty="0" smtClean="0"/>
              <a:t>Son no-bloqueantes</a:t>
            </a:r>
            <a:endParaRPr lang="es-ES" dirty="0"/>
          </a:p>
        </p:txBody>
      </p:sp>
      <p:sp>
        <p:nvSpPr>
          <p:cNvPr id="3" name="2 Título"/>
          <p:cNvSpPr>
            <a:spLocks noGrp="1"/>
          </p:cNvSpPr>
          <p:nvPr>
            <p:ph type="title"/>
          </p:nvPr>
        </p:nvSpPr>
        <p:spPr/>
        <p:txBody>
          <a:bodyPr/>
          <a:lstStyle/>
          <a:p>
            <a:r>
              <a:rPr lang="es-ES" dirty="0" smtClean="0"/>
              <a:t>Redes </a:t>
            </a:r>
            <a:r>
              <a:rPr lang="es-ES" dirty="0" err="1" smtClean="0"/>
              <a:t>Crossbar</a:t>
            </a:r>
            <a:endParaRPr lang="es-ES" dirty="0"/>
          </a:p>
        </p:txBody>
      </p:sp>
      <p:pic>
        <p:nvPicPr>
          <p:cNvPr id="12290" name="Picture 2"/>
          <p:cNvPicPr>
            <a:picLocks noChangeAspect="1" noChangeArrowheads="1"/>
          </p:cNvPicPr>
          <p:nvPr/>
        </p:nvPicPr>
        <p:blipFill>
          <a:blip r:embed="rId2" cstate="print"/>
          <a:srcRect/>
          <a:stretch>
            <a:fillRect/>
          </a:stretch>
        </p:blipFill>
        <p:spPr bwMode="auto">
          <a:xfrm>
            <a:off x="3051142" y="2348880"/>
            <a:ext cx="5805000" cy="431039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1587632"/>
          </a:xfrm>
        </p:spPr>
        <p:txBody>
          <a:bodyPr>
            <a:normAutofit fontScale="70000" lnSpcReduction="20000"/>
          </a:bodyPr>
          <a:lstStyle/>
          <a:p>
            <a:r>
              <a:rPr lang="es-ES" dirty="0" smtClean="0"/>
              <a:t>Se componen de una serie de etapas </a:t>
            </a:r>
            <a:r>
              <a:rPr lang="es-ES" dirty="0" err="1" smtClean="0"/>
              <a:t>G</a:t>
            </a:r>
            <a:r>
              <a:rPr lang="es-ES" baseline="-25000" dirty="0" err="1" smtClean="0"/>
              <a:t>i</a:t>
            </a:r>
            <a:r>
              <a:rPr lang="es-ES" dirty="0" smtClean="0"/>
              <a:t> compuesta por conmutadores conectados a las etapas adyacentes por conexiones estáticas </a:t>
            </a:r>
            <a:r>
              <a:rPr lang="es-ES" dirty="0" err="1" smtClean="0"/>
              <a:t>C</a:t>
            </a:r>
            <a:r>
              <a:rPr lang="es-ES" baseline="-25000" dirty="0" err="1" smtClean="0"/>
              <a:t>j</a:t>
            </a:r>
            <a:endParaRPr lang="es-ES" dirty="0" smtClean="0"/>
          </a:p>
          <a:p>
            <a:r>
              <a:rPr lang="es-ES" dirty="0" smtClean="0"/>
              <a:t>Los conmutadores con igual número de entrada y de salida se dice que tiene un orden =a = b. (2x2 = orden 2)</a:t>
            </a:r>
          </a:p>
          <a:p>
            <a:r>
              <a:rPr lang="es-ES" dirty="0" smtClean="0"/>
              <a:t>Son redes bloqueantes</a:t>
            </a:r>
            <a:endParaRPr lang="es-ES" dirty="0"/>
          </a:p>
        </p:txBody>
      </p:sp>
      <p:sp>
        <p:nvSpPr>
          <p:cNvPr id="3" name="2 Título"/>
          <p:cNvSpPr>
            <a:spLocks noGrp="1"/>
          </p:cNvSpPr>
          <p:nvPr>
            <p:ph type="title"/>
          </p:nvPr>
        </p:nvSpPr>
        <p:spPr/>
        <p:txBody>
          <a:bodyPr/>
          <a:lstStyle/>
          <a:p>
            <a:r>
              <a:rPr lang="es-ES" dirty="0" smtClean="0"/>
              <a:t>Redes </a:t>
            </a:r>
            <a:r>
              <a:rPr lang="es-ES" dirty="0" err="1" smtClean="0"/>
              <a:t>Multietapas</a:t>
            </a:r>
            <a:endParaRPr lang="es-ES" dirty="0"/>
          </a:p>
        </p:txBody>
      </p:sp>
      <p:pic>
        <p:nvPicPr>
          <p:cNvPr id="13314" name="Picture 2"/>
          <p:cNvPicPr>
            <a:picLocks noChangeAspect="1" noChangeArrowheads="1"/>
          </p:cNvPicPr>
          <p:nvPr/>
        </p:nvPicPr>
        <p:blipFill>
          <a:blip r:embed="rId2" cstate="print"/>
          <a:srcRect/>
          <a:stretch>
            <a:fillRect/>
          </a:stretch>
        </p:blipFill>
        <p:spPr bwMode="auto">
          <a:xfrm>
            <a:off x="3707904" y="2924944"/>
            <a:ext cx="4752528" cy="366547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764704"/>
            <a:ext cx="8496944" cy="1656184"/>
          </a:xfrm>
        </p:spPr>
        <p:txBody>
          <a:bodyPr>
            <a:normAutofit fontScale="70000" lnSpcReduction="20000"/>
          </a:bodyPr>
          <a:lstStyle/>
          <a:p>
            <a:r>
              <a:rPr lang="es-ES" dirty="0" smtClean="0"/>
              <a:t>Utiliza la permutación por </a:t>
            </a:r>
            <a:r>
              <a:rPr lang="es-ES" dirty="0" err="1" smtClean="0"/>
              <a:t>barajamiento</a:t>
            </a:r>
            <a:r>
              <a:rPr lang="es-ES" dirty="0" smtClean="0"/>
              <a:t> perfecto (</a:t>
            </a:r>
            <a:r>
              <a:rPr lang="es-ES" i="1" dirty="0" err="1" smtClean="0"/>
              <a:t>perffect</a:t>
            </a:r>
            <a:r>
              <a:rPr lang="es-ES" i="1" dirty="0" smtClean="0"/>
              <a:t> </a:t>
            </a:r>
            <a:r>
              <a:rPr lang="es-ES" i="1" dirty="0" err="1" smtClean="0"/>
              <a:t>suffle</a:t>
            </a:r>
            <a:r>
              <a:rPr lang="es-ES" dirty="0" smtClean="0"/>
              <a:t>)</a:t>
            </a:r>
          </a:p>
          <a:p>
            <a:pPr lvl="1"/>
            <a:r>
              <a:rPr lang="es-ES" dirty="0" smtClean="0"/>
              <a:t>Desplazamiento a la izquierda de los bits que representan el número</a:t>
            </a:r>
          </a:p>
          <a:p>
            <a:r>
              <a:rPr lang="es-ES" dirty="0" smtClean="0"/>
              <a:t>Para p nodos de entrada y p nodos de salida</a:t>
            </a:r>
          </a:p>
          <a:p>
            <a:pPr lvl="1"/>
            <a:r>
              <a:rPr lang="es-ES" dirty="0" smtClean="0"/>
              <a:t>Etapas = log </a:t>
            </a:r>
            <a:r>
              <a:rPr lang="es-ES" baseline="-25000" dirty="0" smtClean="0"/>
              <a:t>2</a:t>
            </a:r>
            <a:r>
              <a:rPr lang="es-ES" dirty="0" smtClean="0"/>
              <a:t> P</a:t>
            </a:r>
          </a:p>
          <a:p>
            <a:pPr lvl="1"/>
            <a:r>
              <a:rPr lang="es-ES" dirty="0" smtClean="0"/>
              <a:t>Número de conmutadores necesarios= P/2 (log</a:t>
            </a:r>
            <a:r>
              <a:rPr lang="es-ES" baseline="-25000" dirty="0" smtClean="0"/>
              <a:t>2</a:t>
            </a:r>
            <a:r>
              <a:rPr lang="es-ES" dirty="0" smtClean="0"/>
              <a:t>P)</a:t>
            </a:r>
          </a:p>
          <a:p>
            <a:pPr lvl="1"/>
            <a:endParaRPr lang="es-ES" dirty="0"/>
          </a:p>
        </p:txBody>
      </p:sp>
      <p:sp>
        <p:nvSpPr>
          <p:cNvPr id="3" name="2 Título"/>
          <p:cNvSpPr>
            <a:spLocks noGrp="1"/>
          </p:cNvSpPr>
          <p:nvPr>
            <p:ph type="title"/>
          </p:nvPr>
        </p:nvSpPr>
        <p:spPr>
          <a:xfrm>
            <a:off x="457200" y="274638"/>
            <a:ext cx="8229600" cy="562074"/>
          </a:xfrm>
        </p:spPr>
        <p:txBody>
          <a:bodyPr>
            <a:normAutofit fontScale="90000"/>
          </a:bodyPr>
          <a:lstStyle/>
          <a:p>
            <a:r>
              <a:rPr lang="es-ES" dirty="0" smtClean="0"/>
              <a:t>Red omega</a:t>
            </a:r>
            <a:endParaRPr lang="es-ES" dirty="0"/>
          </a:p>
        </p:txBody>
      </p:sp>
      <p:pic>
        <p:nvPicPr>
          <p:cNvPr id="14338" name="Picture 2"/>
          <p:cNvPicPr>
            <a:picLocks noChangeAspect="1" noChangeArrowheads="1"/>
          </p:cNvPicPr>
          <p:nvPr/>
        </p:nvPicPr>
        <p:blipFill>
          <a:blip r:embed="rId2" cstate="print"/>
          <a:srcRect/>
          <a:stretch>
            <a:fillRect/>
          </a:stretch>
        </p:blipFill>
        <p:spPr bwMode="auto">
          <a:xfrm>
            <a:off x="1331640" y="2420888"/>
            <a:ext cx="6781800" cy="41433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3779912" y="1844824"/>
            <a:ext cx="4712725" cy="4680520"/>
          </a:xfrm>
          <a:prstGeom prst="rect">
            <a:avLst/>
          </a:prstGeom>
          <a:noFill/>
          <a:ln w="9525">
            <a:noFill/>
            <a:miter lim="800000"/>
            <a:headEnd/>
            <a:tailEnd/>
          </a:ln>
        </p:spPr>
      </p:pic>
      <p:sp>
        <p:nvSpPr>
          <p:cNvPr id="7" name="6 Marcador de contenido"/>
          <p:cNvSpPr>
            <a:spLocks noGrp="1"/>
          </p:cNvSpPr>
          <p:nvPr>
            <p:ph idx="1"/>
          </p:nvPr>
        </p:nvSpPr>
        <p:spPr>
          <a:xfrm>
            <a:off x="323528" y="980728"/>
            <a:ext cx="8229600" cy="864096"/>
          </a:xfrm>
        </p:spPr>
        <p:txBody>
          <a:bodyPr>
            <a:normAutofit fontScale="77500" lnSpcReduction="20000"/>
          </a:bodyPr>
          <a:lstStyle/>
          <a:p>
            <a:pPr marL="365760" lvl="1" indent="-256032">
              <a:spcBef>
                <a:spcPts val="400"/>
              </a:spcBef>
              <a:buSzPct val="68000"/>
              <a:buFont typeface="Wingdings 3"/>
              <a:buChar char=""/>
            </a:pPr>
            <a:r>
              <a:rPr lang="es-ES" dirty="0" smtClean="0"/>
              <a:t>De la dirección de destino: cada etapa el bit correspondiente a la etapa si es 1 por la inferior , si en cero, por la superior</a:t>
            </a:r>
          </a:p>
          <a:p>
            <a:pPr marL="365760" lvl="1" indent="-256032">
              <a:spcBef>
                <a:spcPts val="400"/>
              </a:spcBef>
              <a:buSzPct val="68000"/>
              <a:buFont typeface="Wingdings 3"/>
              <a:buChar char=""/>
            </a:pPr>
            <a:r>
              <a:rPr lang="es-ES" dirty="0" smtClean="0"/>
              <a:t>Ejemplo :el procesador 110 al 100</a:t>
            </a:r>
          </a:p>
          <a:p>
            <a:endParaRPr lang="es-ES" dirty="0"/>
          </a:p>
        </p:txBody>
      </p:sp>
      <p:sp>
        <p:nvSpPr>
          <p:cNvPr id="6" name="5 Título"/>
          <p:cNvSpPr>
            <a:spLocks noGrp="1"/>
          </p:cNvSpPr>
          <p:nvPr>
            <p:ph type="title"/>
          </p:nvPr>
        </p:nvSpPr>
        <p:spPr>
          <a:xfrm>
            <a:off x="251520" y="188640"/>
            <a:ext cx="8229600" cy="1143000"/>
          </a:xfrm>
        </p:spPr>
        <p:txBody>
          <a:bodyPr>
            <a:normAutofit/>
          </a:bodyPr>
          <a:lstStyle/>
          <a:p>
            <a:r>
              <a:rPr lang="es-ES" dirty="0" smtClean="0"/>
              <a:t>Encaminamiento</a:t>
            </a:r>
            <a:endParaRPr lang="es-E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764704"/>
            <a:ext cx="8229600" cy="936104"/>
          </a:xfrm>
        </p:spPr>
        <p:txBody>
          <a:bodyPr>
            <a:normAutofit fontScale="77500" lnSpcReduction="20000"/>
          </a:bodyPr>
          <a:lstStyle/>
          <a:p>
            <a:r>
              <a:rPr lang="es-ES" dirty="0" smtClean="0"/>
              <a:t>Se construyen conectando los conmutadores de la etapa i con los sub-bloques de la etapa i + 1</a:t>
            </a:r>
          </a:p>
          <a:p>
            <a:r>
              <a:rPr lang="es-ES" dirty="0" smtClean="0"/>
              <a:t>El direccionamiento igual que la red omega</a:t>
            </a:r>
            <a:endParaRPr lang="es-ES" dirty="0"/>
          </a:p>
        </p:txBody>
      </p:sp>
      <p:sp>
        <p:nvSpPr>
          <p:cNvPr id="3" name="2 Título"/>
          <p:cNvSpPr>
            <a:spLocks noGrp="1"/>
          </p:cNvSpPr>
          <p:nvPr>
            <p:ph type="title"/>
          </p:nvPr>
        </p:nvSpPr>
        <p:spPr>
          <a:xfrm>
            <a:off x="457200" y="274638"/>
            <a:ext cx="8229600" cy="634082"/>
          </a:xfrm>
        </p:spPr>
        <p:txBody>
          <a:bodyPr>
            <a:normAutofit fontScale="90000"/>
          </a:bodyPr>
          <a:lstStyle/>
          <a:p>
            <a:r>
              <a:rPr lang="es-ES" dirty="0" smtClean="0"/>
              <a:t>Red </a:t>
            </a:r>
            <a:r>
              <a:rPr lang="es-ES" dirty="0" err="1" smtClean="0"/>
              <a:t>Baseline</a:t>
            </a:r>
            <a:endParaRPr lang="es-ES" dirty="0"/>
          </a:p>
        </p:txBody>
      </p:sp>
      <p:pic>
        <p:nvPicPr>
          <p:cNvPr id="16386" name="Picture 2"/>
          <p:cNvPicPr>
            <a:picLocks noChangeAspect="1" noChangeArrowheads="1"/>
          </p:cNvPicPr>
          <p:nvPr/>
        </p:nvPicPr>
        <p:blipFill>
          <a:blip r:embed="rId2" cstate="print"/>
          <a:srcRect/>
          <a:stretch>
            <a:fillRect/>
          </a:stretch>
        </p:blipFill>
        <p:spPr bwMode="auto">
          <a:xfrm>
            <a:off x="3923928" y="1714500"/>
            <a:ext cx="4295775" cy="51435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908720"/>
            <a:ext cx="8229600" cy="795544"/>
          </a:xfrm>
        </p:spPr>
        <p:txBody>
          <a:bodyPr/>
          <a:lstStyle/>
          <a:p>
            <a:endParaRPr lang="es-ES" dirty="0"/>
          </a:p>
        </p:txBody>
      </p:sp>
      <p:sp>
        <p:nvSpPr>
          <p:cNvPr id="3" name="2 Título"/>
          <p:cNvSpPr>
            <a:spLocks noGrp="1"/>
          </p:cNvSpPr>
          <p:nvPr>
            <p:ph type="title"/>
          </p:nvPr>
        </p:nvSpPr>
        <p:spPr>
          <a:xfrm>
            <a:off x="457200" y="274638"/>
            <a:ext cx="8229600" cy="706090"/>
          </a:xfrm>
        </p:spPr>
        <p:txBody>
          <a:bodyPr>
            <a:normAutofit fontScale="90000"/>
          </a:bodyPr>
          <a:lstStyle/>
          <a:p>
            <a:r>
              <a:rPr lang="es-ES" dirty="0" smtClean="0"/>
              <a:t>Red </a:t>
            </a:r>
            <a:r>
              <a:rPr lang="es-ES" dirty="0" err="1" smtClean="0"/>
              <a:t>butterfly</a:t>
            </a:r>
            <a:endParaRPr lang="es-ES" dirty="0"/>
          </a:p>
        </p:txBody>
      </p:sp>
      <p:pic>
        <p:nvPicPr>
          <p:cNvPr id="17410" name="Picture 2"/>
          <p:cNvPicPr>
            <a:picLocks noChangeAspect="1" noChangeArrowheads="1"/>
          </p:cNvPicPr>
          <p:nvPr/>
        </p:nvPicPr>
        <p:blipFill>
          <a:blip r:embed="rId2" cstate="print"/>
          <a:srcRect/>
          <a:stretch>
            <a:fillRect/>
          </a:stretch>
        </p:blipFill>
        <p:spPr bwMode="auto">
          <a:xfrm>
            <a:off x="2555776" y="1844824"/>
            <a:ext cx="5886450" cy="48006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579520"/>
          </a:xfrm>
        </p:spPr>
        <p:txBody>
          <a:bodyPr>
            <a:normAutofit fontScale="70000" lnSpcReduction="20000"/>
          </a:bodyPr>
          <a:lstStyle/>
          <a:p>
            <a:r>
              <a:rPr lang="es-ES" dirty="0" smtClean="0"/>
              <a:t>Las </a:t>
            </a:r>
            <a:r>
              <a:rPr lang="es-ES" dirty="0" err="1" smtClean="0"/>
              <a:t>multi</a:t>
            </a:r>
            <a:r>
              <a:rPr lang="es-ES" dirty="0" smtClean="0"/>
              <a:t>-etapas son una solución aceptable teniendo en cuenta precio/prestaciones</a:t>
            </a:r>
            <a:endParaRPr lang="es-ES" dirty="0"/>
          </a:p>
        </p:txBody>
      </p:sp>
      <p:sp>
        <p:nvSpPr>
          <p:cNvPr id="3" name="2 Título"/>
          <p:cNvSpPr>
            <a:spLocks noGrp="1"/>
          </p:cNvSpPr>
          <p:nvPr>
            <p:ph type="title"/>
          </p:nvPr>
        </p:nvSpPr>
        <p:spPr/>
        <p:txBody>
          <a:bodyPr>
            <a:normAutofit fontScale="90000"/>
          </a:bodyPr>
          <a:lstStyle/>
          <a:p>
            <a:r>
              <a:rPr lang="es-ES" dirty="0" smtClean="0"/>
              <a:t>4.4.1.4 Comparación de rendimientos</a:t>
            </a:r>
            <a:endParaRPr lang="es-ES" dirty="0"/>
          </a:p>
        </p:txBody>
      </p:sp>
      <p:pic>
        <p:nvPicPr>
          <p:cNvPr id="18434" name="Picture 2"/>
          <p:cNvPicPr>
            <a:picLocks noChangeAspect="1" noChangeArrowheads="1"/>
          </p:cNvPicPr>
          <p:nvPr/>
        </p:nvPicPr>
        <p:blipFill>
          <a:blip r:embed="rId2" cstate="print"/>
          <a:srcRect/>
          <a:stretch>
            <a:fillRect/>
          </a:stretch>
        </p:blipFill>
        <p:spPr bwMode="auto">
          <a:xfrm>
            <a:off x="323528" y="2276872"/>
            <a:ext cx="8578155" cy="357191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20000"/>
          </a:bodyPr>
          <a:lstStyle/>
          <a:p>
            <a:r>
              <a:rPr lang="es-ES" dirty="0" smtClean="0"/>
              <a:t>Coherencia de cache</a:t>
            </a:r>
          </a:p>
          <a:p>
            <a:pPr lvl="1"/>
            <a:r>
              <a:rPr lang="es-ES" dirty="0" smtClean="0"/>
              <a:t>Un sistema de memoria es coherente si el valor devuelto por una operación de lectura sobre una dirección de memoria es siempre el mismo valor que el almacenado en la última operación de escritura realizada sobre esa misma dirección, independientemente de qué procesador realice las operaciones</a:t>
            </a:r>
          </a:p>
          <a:p>
            <a:pPr lvl="1"/>
            <a:r>
              <a:rPr lang="es-ES" dirty="0" smtClean="0"/>
              <a:t>Soluciones</a:t>
            </a:r>
          </a:p>
          <a:p>
            <a:pPr lvl="2"/>
            <a:r>
              <a:rPr lang="es-ES" dirty="0" smtClean="0"/>
              <a:t>Solo permitir acceso locales o remotos</a:t>
            </a:r>
          </a:p>
          <a:p>
            <a:pPr lvl="1"/>
            <a:r>
              <a:rPr lang="es-ES" dirty="0" smtClean="0"/>
              <a:t>Causas</a:t>
            </a:r>
          </a:p>
          <a:p>
            <a:pPr lvl="2"/>
            <a:r>
              <a:rPr lang="es-ES" dirty="0" smtClean="0"/>
              <a:t>Modificar datos compartidos</a:t>
            </a:r>
          </a:p>
          <a:p>
            <a:pPr lvl="2"/>
            <a:r>
              <a:rPr lang="es-ES" dirty="0" smtClean="0"/>
              <a:t>Migración de procesos</a:t>
            </a:r>
          </a:p>
          <a:p>
            <a:pPr lvl="2"/>
            <a:r>
              <a:rPr lang="es-ES" dirty="0" smtClean="0"/>
              <a:t>Por uso de E/S mediante DMA</a:t>
            </a:r>
          </a:p>
          <a:p>
            <a:pPr lvl="1"/>
            <a:r>
              <a:rPr lang="es-ES" dirty="0" smtClean="0"/>
              <a:t>Soluciones</a:t>
            </a:r>
          </a:p>
          <a:p>
            <a:pPr lvl="2"/>
            <a:r>
              <a:rPr lang="es-ES" dirty="0" smtClean="0"/>
              <a:t>Invalidar</a:t>
            </a:r>
          </a:p>
          <a:p>
            <a:pPr lvl="2"/>
            <a:r>
              <a:rPr lang="es-ES" dirty="0" smtClean="0"/>
              <a:t>Actualizar</a:t>
            </a:r>
            <a:endParaRPr lang="es-ES" dirty="0"/>
          </a:p>
        </p:txBody>
      </p:sp>
      <p:sp>
        <p:nvSpPr>
          <p:cNvPr id="3" name="2 Título"/>
          <p:cNvSpPr>
            <a:spLocks noGrp="1"/>
          </p:cNvSpPr>
          <p:nvPr>
            <p:ph type="title"/>
          </p:nvPr>
        </p:nvSpPr>
        <p:spPr/>
        <p:txBody>
          <a:bodyPr>
            <a:normAutofit fontScale="90000"/>
          </a:bodyPr>
          <a:lstStyle/>
          <a:p>
            <a:r>
              <a:rPr lang="es-ES" dirty="0" smtClean="0"/>
              <a:t>4.4.2 Protocolo de coherencia de cache</a:t>
            </a:r>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404664"/>
            <a:ext cx="8229600" cy="1800200"/>
          </a:xfrm>
        </p:spPr>
        <p:txBody>
          <a:bodyPr>
            <a:normAutofit fontScale="85000" lnSpcReduction="20000"/>
          </a:bodyPr>
          <a:lstStyle/>
          <a:p>
            <a:r>
              <a:rPr lang="es-ES" dirty="0" smtClean="0"/>
              <a:t>Invalidar</a:t>
            </a:r>
          </a:p>
          <a:p>
            <a:pPr lvl="1"/>
            <a:r>
              <a:rPr lang="es-ES" dirty="0" smtClean="0"/>
              <a:t>Consiste en invalidar las copias en las caches de los datos modificados</a:t>
            </a:r>
          </a:p>
          <a:p>
            <a:r>
              <a:rPr lang="es-ES" dirty="0" smtClean="0"/>
              <a:t>Actualizar</a:t>
            </a:r>
          </a:p>
          <a:p>
            <a:pPr lvl="1"/>
            <a:r>
              <a:rPr lang="es-ES" dirty="0" smtClean="0"/>
              <a:t>Consiste en actualizar todas las copias en las caches del dato que se acaba de modificar</a:t>
            </a:r>
            <a:endParaRPr lang="es-ES" dirty="0"/>
          </a:p>
        </p:txBody>
      </p:sp>
      <p:pic>
        <p:nvPicPr>
          <p:cNvPr id="1027" name="Picture 3"/>
          <p:cNvPicPr>
            <a:picLocks noChangeAspect="1" noChangeArrowheads="1"/>
          </p:cNvPicPr>
          <p:nvPr/>
        </p:nvPicPr>
        <p:blipFill>
          <a:blip r:embed="rId2" cstate="print"/>
          <a:srcRect/>
          <a:stretch>
            <a:fillRect/>
          </a:stretch>
        </p:blipFill>
        <p:spPr bwMode="auto">
          <a:xfrm>
            <a:off x="1979712" y="2204864"/>
            <a:ext cx="6840760" cy="393426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smtClean="0"/>
              <a:t>Organización lógica</a:t>
            </a:r>
            <a:endParaRPr lang="es-ES" dirty="0"/>
          </a:p>
        </p:txBody>
      </p:sp>
      <p:sp>
        <p:nvSpPr>
          <p:cNvPr id="5" name="4 Subtítulo"/>
          <p:cNvSpPr>
            <a:spLocks noGrp="1"/>
          </p:cNvSpPr>
          <p:nvPr>
            <p:ph type="subTitle" idx="1"/>
          </p:nvPr>
        </p:nvSpPr>
        <p:spPr/>
        <p:txBody>
          <a:bodyPr/>
          <a:lstStyle/>
          <a:p>
            <a:r>
              <a:rPr lang="es-ES" dirty="0" smtClean="0"/>
              <a:t>Estructura de Control</a:t>
            </a:r>
          </a:p>
          <a:p>
            <a:r>
              <a:rPr lang="es-ES" dirty="0" smtClean="0"/>
              <a:t>Modelo de Comunicación</a:t>
            </a:r>
            <a:endParaRPr lang="es-E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04875" y="1771650"/>
            <a:ext cx="7334250" cy="3314700"/>
          </a:xfrm>
          <a:prstGeom prst="rect">
            <a:avLst/>
          </a:prstGeom>
          <a:noFill/>
          <a:ln w="9525">
            <a:noFill/>
            <a:miter lim="800000"/>
            <a:headEnd/>
            <a:tailEnd/>
          </a:ln>
        </p:spPr>
      </p:pic>
      <p:sp>
        <p:nvSpPr>
          <p:cNvPr id="5" name="4 Título"/>
          <p:cNvSpPr>
            <a:spLocks noGrp="1"/>
          </p:cNvSpPr>
          <p:nvPr>
            <p:ph type="title"/>
          </p:nvPr>
        </p:nvSpPr>
        <p:spPr/>
        <p:txBody>
          <a:bodyPr/>
          <a:lstStyle/>
          <a:p>
            <a:r>
              <a:rPr lang="es-ES" dirty="0" smtClean="0"/>
              <a:t>Diagrama de estados</a:t>
            </a:r>
            <a:endParaRPr lang="es-E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57200" y="1196752"/>
            <a:ext cx="8229600" cy="1440159"/>
          </a:xfrm>
        </p:spPr>
        <p:txBody>
          <a:bodyPr>
            <a:normAutofit fontScale="77500" lnSpcReduction="20000"/>
          </a:bodyPr>
          <a:lstStyle/>
          <a:p>
            <a:r>
              <a:rPr lang="es-ES" dirty="0" smtClean="0"/>
              <a:t>Cada procesador monitoriza el trafico de la red</a:t>
            </a:r>
          </a:p>
          <a:p>
            <a:r>
              <a:rPr lang="es-ES" dirty="0" smtClean="0"/>
              <a:t>La caché de cada procesador tiene asociada unas etiquetas que utiliza para determinar el estado de su bloque</a:t>
            </a:r>
          </a:p>
          <a:p>
            <a:r>
              <a:rPr lang="es-ES" dirty="0" smtClean="0"/>
              <a:t>Limitación: el ancho del bus</a:t>
            </a:r>
            <a:endParaRPr lang="es-ES" dirty="0"/>
          </a:p>
        </p:txBody>
      </p:sp>
      <p:sp>
        <p:nvSpPr>
          <p:cNvPr id="3" name="2 Título"/>
          <p:cNvSpPr>
            <a:spLocks noGrp="1"/>
          </p:cNvSpPr>
          <p:nvPr>
            <p:ph type="title"/>
          </p:nvPr>
        </p:nvSpPr>
        <p:spPr/>
        <p:txBody>
          <a:bodyPr>
            <a:normAutofit/>
          </a:bodyPr>
          <a:lstStyle/>
          <a:p>
            <a:r>
              <a:rPr lang="es-ES" sz="3200" dirty="0" smtClean="0"/>
              <a:t>Sistema </a:t>
            </a:r>
            <a:r>
              <a:rPr lang="es-ES" sz="3200" dirty="0" err="1" smtClean="0"/>
              <a:t>snoopy</a:t>
            </a:r>
            <a:r>
              <a:rPr lang="es-ES" sz="3200" dirty="0" smtClean="0"/>
              <a:t> o de vigilancia de bus</a:t>
            </a:r>
            <a:endParaRPr lang="es-ES" sz="3200" dirty="0"/>
          </a:p>
        </p:txBody>
      </p:sp>
      <p:pic>
        <p:nvPicPr>
          <p:cNvPr id="3076" name="Picture 4"/>
          <p:cNvPicPr>
            <a:picLocks noChangeAspect="1" noChangeArrowheads="1"/>
          </p:cNvPicPr>
          <p:nvPr/>
        </p:nvPicPr>
        <p:blipFill>
          <a:blip r:embed="rId2" cstate="print"/>
          <a:srcRect/>
          <a:stretch>
            <a:fillRect/>
          </a:stretch>
        </p:blipFill>
        <p:spPr bwMode="auto">
          <a:xfrm>
            <a:off x="2123728" y="2636912"/>
            <a:ext cx="6229350" cy="36576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8229600" cy="1440161"/>
          </a:xfrm>
        </p:spPr>
        <p:txBody>
          <a:bodyPr>
            <a:normAutofit fontScale="62500" lnSpcReduction="20000"/>
          </a:bodyPr>
          <a:lstStyle/>
          <a:p>
            <a:r>
              <a:rPr lang="es-ES" dirty="0" smtClean="0"/>
              <a:t>Usa un sistema de mapa de bits para almacenar la localización de las copias de caché que tiene cada procesador</a:t>
            </a:r>
          </a:p>
          <a:p>
            <a:r>
              <a:rPr lang="es-ES" dirty="0" smtClean="0"/>
              <a:t>DIRECTORIO CENTRALIZADO</a:t>
            </a:r>
          </a:p>
          <a:p>
            <a:pPr lvl="1"/>
            <a:r>
              <a:rPr lang="es-ES" dirty="0" smtClean="0"/>
              <a:t>EL MAPA DE BITS ESTÁ EN MEMORIA PRINCIPAL</a:t>
            </a:r>
          </a:p>
          <a:p>
            <a:r>
              <a:rPr lang="es-ES" dirty="0" smtClean="0"/>
              <a:t>DIRECTORIO DISTRIBUIDO</a:t>
            </a:r>
          </a:p>
          <a:p>
            <a:pPr lvl="1"/>
            <a:r>
              <a:rPr lang="es-ES" dirty="0" smtClean="0"/>
              <a:t>El mapa de bits está en las memorias locales</a:t>
            </a:r>
            <a:endParaRPr lang="es-ES" dirty="0"/>
          </a:p>
        </p:txBody>
      </p:sp>
      <p:sp>
        <p:nvSpPr>
          <p:cNvPr id="3" name="2 Título"/>
          <p:cNvSpPr>
            <a:spLocks noGrp="1"/>
          </p:cNvSpPr>
          <p:nvPr>
            <p:ph type="title"/>
          </p:nvPr>
        </p:nvSpPr>
        <p:spPr/>
        <p:txBody>
          <a:bodyPr/>
          <a:lstStyle/>
          <a:p>
            <a:r>
              <a:rPr lang="es-ES" dirty="0" smtClean="0"/>
              <a:t>Sistema basado en directorios</a:t>
            </a:r>
            <a:endParaRPr lang="es-ES" dirty="0"/>
          </a:p>
        </p:txBody>
      </p:sp>
      <p:pic>
        <p:nvPicPr>
          <p:cNvPr id="4098" name="Picture 2"/>
          <p:cNvPicPr>
            <a:picLocks noChangeAspect="1" noChangeArrowheads="1"/>
          </p:cNvPicPr>
          <p:nvPr/>
        </p:nvPicPr>
        <p:blipFill>
          <a:blip r:embed="rId2" cstate="print"/>
          <a:srcRect/>
          <a:stretch>
            <a:fillRect/>
          </a:stretch>
        </p:blipFill>
        <p:spPr bwMode="auto">
          <a:xfrm>
            <a:off x="3707904" y="2636912"/>
            <a:ext cx="5112568" cy="397422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124744"/>
            <a:ext cx="8229600" cy="4525963"/>
          </a:xfrm>
        </p:spPr>
        <p:txBody>
          <a:bodyPr>
            <a:normAutofit fontScale="92500" lnSpcReduction="20000"/>
          </a:bodyPr>
          <a:lstStyle/>
          <a:p>
            <a:r>
              <a:rPr lang="es-ES" dirty="0" smtClean="0"/>
              <a:t>Cada procesador tiene su propia memoria local o privada solo accesible por su procesador</a:t>
            </a:r>
          </a:p>
          <a:p>
            <a:r>
              <a:rPr lang="es-ES" dirty="0" smtClean="0"/>
              <a:t>La comunicación se realiza por paso de mensajes</a:t>
            </a:r>
          </a:p>
          <a:p>
            <a:r>
              <a:rPr lang="es-ES" dirty="0" smtClean="0"/>
              <a:t>MPP (</a:t>
            </a:r>
            <a:r>
              <a:rPr lang="es-ES" i="1" dirty="0" err="1" smtClean="0"/>
              <a:t>Massively</a:t>
            </a:r>
            <a:r>
              <a:rPr lang="es-ES" i="1" dirty="0" smtClean="0"/>
              <a:t> </a:t>
            </a:r>
            <a:r>
              <a:rPr lang="es-ES" i="1" dirty="0" err="1" smtClean="0"/>
              <a:t>Parallel</a:t>
            </a:r>
            <a:r>
              <a:rPr lang="es-ES" i="1" dirty="0" smtClean="0"/>
              <a:t> </a:t>
            </a:r>
            <a:r>
              <a:rPr lang="es-ES" i="1" dirty="0" err="1" smtClean="0"/>
              <a:t>Processor</a:t>
            </a:r>
            <a:r>
              <a:rPr lang="es-ES" dirty="0" smtClean="0"/>
              <a:t>)</a:t>
            </a:r>
          </a:p>
          <a:p>
            <a:pPr lvl="1"/>
            <a:r>
              <a:rPr lang="es-ES" dirty="0" err="1" smtClean="0"/>
              <a:t>Multiples</a:t>
            </a:r>
            <a:r>
              <a:rPr lang="es-ES" dirty="0" smtClean="0"/>
              <a:t> CPUs comunicadas por un bus de datos</a:t>
            </a:r>
          </a:p>
          <a:p>
            <a:r>
              <a:rPr lang="es-ES" dirty="0" err="1" smtClean="0"/>
              <a:t>Cluster</a:t>
            </a:r>
            <a:endParaRPr lang="es-ES" dirty="0" smtClean="0"/>
          </a:p>
          <a:p>
            <a:pPr lvl="1"/>
            <a:r>
              <a:rPr lang="es-ES" dirty="0" smtClean="0"/>
              <a:t>Múltiples ordenadores enlazadas por una red de interconexión</a:t>
            </a:r>
          </a:p>
          <a:p>
            <a:pPr lvl="1"/>
            <a:r>
              <a:rPr lang="es-ES" dirty="0" err="1" smtClean="0"/>
              <a:t>Cluster</a:t>
            </a:r>
            <a:r>
              <a:rPr lang="es-ES" dirty="0" smtClean="0"/>
              <a:t> no dedicado NOW</a:t>
            </a:r>
          </a:p>
          <a:p>
            <a:pPr lvl="2"/>
            <a:r>
              <a:rPr lang="es-ES" dirty="0" smtClean="0"/>
              <a:t>Estaciones de trabajo con </a:t>
            </a:r>
            <a:r>
              <a:rPr lang="es-ES" dirty="0" err="1" smtClean="0"/>
              <a:t>swich</a:t>
            </a:r>
            <a:endParaRPr lang="es-ES" dirty="0" smtClean="0"/>
          </a:p>
          <a:p>
            <a:pPr lvl="1"/>
            <a:r>
              <a:rPr lang="es-ES" dirty="0" err="1" smtClean="0"/>
              <a:t>Cluster</a:t>
            </a:r>
            <a:r>
              <a:rPr lang="es-ES" dirty="0" smtClean="0"/>
              <a:t> dedicado o </a:t>
            </a:r>
            <a:r>
              <a:rPr lang="es-ES" dirty="0" err="1" smtClean="0"/>
              <a:t>Boewulf</a:t>
            </a:r>
            <a:endParaRPr lang="es-ES" dirty="0" smtClean="0"/>
          </a:p>
          <a:p>
            <a:pPr lvl="2"/>
            <a:r>
              <a:rPr lang="es-ES" dirty="0" smtClean="0"/>
              <a:t>Conjunto minimalista de nodos conectados por un medio de comunicación barato (rj-45)</a:t>
            </a:r>
          </a:p>
          <a:p>
            <a:pPr lvl="2"/>
            <a:r>
              <a:rPr lang="es-ES" dirty="0" smtClean="0"/>
              <a:t>Fuertemente dependiente de la arquitectura</a:t>
            </a:r>
          </a:p>
        </p:txBody>
      </p:sp>
      <p:sp>
        <p:nvSpPr>
          <p:cNvPr id="3" name="2 Título"/>
          <p:cNvSpPr>
            <a:spLocks noGrp="1"/>
          </p:cNvSpPr>
          <p:nvPr>
            <p:ph type="title"/>
          </p:nvPr>
        </p:nvSpPr>
        <p:spPr>
          <a:xfrm>
            <a:off x="457200" y="274638"/>
            <a:ext cx="8229600" cy="706090"/>
          </a:xfrm>
        </p:spPr>
        <p:txBody>
          <a:bodyPr>
            <a:normAutofit/>
          </a:bodyPr>
          <a:lstStyle/>
          <a:p>
            <a:r>
              <a:rPr lang="es-ES" sz="3200" dirty="0" smtClean="0"/>
              <a:t>4.5 Sistema de memoria distribuida</a:t>
            </a:r>
            <a:endParaRPr lang="es-ES" sz="3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067944" y="137761"/>
            <a:ext cx="4823618" cy="6720239"/>
          </a:xfrm>
          <a:prstGeom prst="rect">
            <a:avLst/>
          </a:prstGeom>
          <a:noFill/>
          <a:ln w="9525">
            <a:noFill/>
            <a:miter lim="800000"/>
            <a:headEnd/>
            <a:tailEnd/>
          </a:ln>
        </p:spPr>
      </p:pic>
      <p:sp>
        <p:nvSpPr>
          <p:cNvPr id="5" name="4 Título"/>
          <p:cNvSpPr>
            <a:spLocks noGrp="1"/>
          </p:cNvSpPr>
          <p:nvPr>
            <p:ph type="title"/>
          </p:nvPr>
        </p:nvSpPr>
        <p:spPr>
          <a:xfrm>
            <a:off x="457200" y="274638"/>
            <a:ext cx="3682752" cy="2722314"/>
          </a:xfrm>
        </p:spPr>
        <p:txBody>
          <a:bodyPr/>
          <a:lstStyle/>
          <a:p>
            <a:r>
              <a:rPr lang="es-ES" dirty="0" smtClean="0"/>
              <a:t>Ejemplo de arquitectura de memoria distribuida</a:t>
            </a:r>
            <a:endParaRPr lang="es-E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p:txBody>
          <a:bodyPr/>
          <a:lstStyle/>
          <a:p>
            <a:r>
              <a:rPr lang="es-ES" dirty="0" smtClean="0"/>
              <a:t>Pueden presentar distintas topologías</a:t>
            </a:r>
          </a:p>
          <a:p>
            <a:pPr lvl="1"/>
            <a:r>
              <a:rPr lang="es-ES" dirty="0" smtClean="0"/>
              <a:t>Lineales, anillos, estrella</a:t>
            </a:r>
          </a:p>
          <a:p>
            <a:r>
              <a:rPr lang="es-ES" dirty="0" smtClean="0"/>
              <a:t>Pueden utilizar un </a:t>
            </a:r>
            <a:r>
              <a:rPr lang="es-ES" dirty="0" err="1" smtClean="0"/>
              <a:t>swich</a:t>
            </a:r>
            <a:r>
              <a:rPr lang="es-ES" dirty="0" smtClean="0"/>
              <a:t> o un </a:t>
            </a:r>
            <a:r>
              <a:rPr lang="es-ES" dirty="0" err="1" smtClean="0"/>
              <a:t>hub</a:t>
            </a:r>
            <a:endParaRPr lang="es-ES" dirty="0" smtClean="0"/>
          </a:p>
          <a:p>
            <a:r>
              <a:rPr lang="es-ES" dirty="0" smtClean="0"/>
              <a:t>¿Porqué </a:t>
            </a:r>
            <a:r>
              <a:rPr lang="es-ES" dirty="0" err="1" smtClean="0"/>
              <a:t>cluster</a:t>
            </a:r>
            <a:r>
              <a:rPr lang="es-ES" dirty="0" smtClean="0"/>
              <a:t>?</a:t>
            </a:r>
          </a:p>
          <a:p>
            <a:pPr lvl="1"/>
            <a:r>
              <a:rPr lang="es-ES" dirty="0" smtClean="0"/>
              <a:t>Mas económicos que los ordenadores vectoriales y MPP</a:t>
            </a:r>
          </a:p>
          <a:p>
            <a:pPr lvl="1"/>
            <a:r>
              <a:rPr lang="es-ES" dirty="0" smtClean="0"/>
              <a:t>Mejora y abaratamiento de los componentes de redes</a:t>
            </a:r>
          </a:p>
          <a:p>
            <a:pPr lvl="1"/>
            <a:r>
              <a:rPr lang="es-ES" dirty="0" smtClean="0"/>
              <a:t>Escalables, bajo coste, hardware convencional, software de libre distribución</a:t>
            </a:r>
          </a:p>
          <a:p>
            <a:endParaRPr lang="es-ES" dirty="0"/>
          </a:p>
        </p:txBody>
      </p:sp>
      <p:sp>
        <p:nvSpPr>
          <p:cNvPr id="3" name="2 Título"/>
          <p:cNvSpPr>
            <a:spLocks noGrp="1"/>
          </p:cNvSpPr>
          <p:nvPr>
            <p:ph type="title"/>
          </p:nvPr>
        </p:nvSpPr>
        <p:spPr/>
        <p:txBody>
          <a:bodyPr>
            <a:normAutofit fontScale="90000"/>
          </a:bodyPr>
          <a:lstStyle/>
          <a:p>
            <a:r>
              <a:rPr lang="es-ES" dirty="0" smtClean="0"/>
              <a:t>4.5.1 consideraciones generales sobre los </a:t>
            </a:r>
            <a:r>
              <a:rPr lang="es-ES" dirty="0" err="1" smtClean="0"/>
              <a:t>cluster</a:t>
            </a:r>
            <a:endParaRPr lang="es-E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980728"/>
            <a:ext cx="8229600" cy="1224135"/>
          </a:xfrm>
        </p:spPr>
        <p:txBody>
          <a:bodyPr>
            <a:normAutofit fontScale="77500" lnSpcReduction="20000"/>
          </a:bodyPr>
          <a:lstStyle/>
          <a:p>
            <a:r>
              <a:rPr lang="es-ES" dirty="0" smtClean="0"/>
              <a:t>Memoria compartida: alto acoplamiento. (semáforos, monitores..)</a:t>
            </a:r>
          </a:p>
          <a:p>
            <a:r>
              <a:rPr lang="es-ES" dirty="0" err="1" smtClean="0"/>
              <a:t>Cluster</a:t>
            </a:r>
            <a:r>
              <a:rPr lang="es-ES" dirty="0" smtClean="0"/>
              <a:t>: control mas sencillo, pero no soporta un alto grado de acoplamiento = muchos mensajes</a:t>
            </a:r>
            <a:endParaRPr lang="es-ES" dirty="0"/>
          </a:p>
        </p:txBody>
      </p:sp>
      <p:sp>
        <p:nvSpPr>
          <p:cNvPr id="3" name="2 Título"/>
          <p:cNvSpPr>
            <a:spLocks noGrp="1"/>
          </p:cNvSpPr>
          <p:nvPr>
            <p:ph type="title"/>
          </p:nvPr>
        </p:nvSpPr>
        <p:spPr>
          <a:xfrm>
            <a:off x="457200" y="274638"/>
            <a:ext cx="8229600" cy="634082"/>
          </a:xfrm>
        </p:spPr>
        <p:txBody>
          <a:bodyPr>
            <a:normAutofit/>
          </a:bodyPr>
          <a:lstStyle/>
          <a:p>
            <a:r>
              <a:rPr lang="es-ES" sz="3200" dirty="0" smtClean="0"/>
              <a:t>4.5.3 ¿Cuándo y cómo utilizar un </a:t>
            </a:r>
            <a:r>
              <a:rPr lang="es-ES" sz="3200" dirty="0" err="1" smtClean="0"/>
              <a:t>cluster</a:t>
            </a:r>
            <a:endParaRPr lang="es-ES" sz="3200" dirty="0"/>
          </a:p>
        </p:txBody>
      </p:sp>
      <p:pic>
        <p:nvPicPr>
          <p:cNvPr id="6146" name="Picture 2"/>
          <p:cNvPicPr>
            <a:picLocks noChangeAspect="1" noChangeArrowheads="1"/>
          </p:cNvPicPr>
          <p:nvPr/>
        </p:nvPicPr>
        <p:blipFill>
          <a:blip r:embed="rId2" cstate="print"/>
          <a:srcRect/>
          <a:stretch>
            <a:fillRect/>
          </a:stretch>
        </p:blipFill>
        <p:spPr bwMode="auto">
          <a:xfrm>
            <a:off x="1475656" y="2204864"/>
            <a:ext cx="7277100" cy="44672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1659639"/>
          </a:xfrm>
        </p:spPr>
        <p:txBody>
          <a:bodyPr/>
          <a:lstStyle/>
          <a:p>
            <a:r>
              <a:rPr lang="es-ES" dirty="0" smtClean="0"/>
              <a:t>Granularidad: tamaño de los procesos</a:t>
            </a:r>
          </a:p>
          <a:p>
            <a:endParaRPr lang="es-ES" dirty="0" smtClean="0"/>
          </a:p>
          <a:p>
            <a:r>
              <a:rPr lang="es-ES" dirty="0" smtClean="0"/>
              <a:t>Factor de aceleración (</a:t>
            </a:r>
            <a:r>
              <a:rPr lang="es-ES" dirty="0" err="1" smtClean="0"/>
              <a:t>spedup</a:t>
            </a:r>
            <a:r>
              <a:rPr lang="es-ES" dirty="0" smtClean="0"/>
              <a:t>)</a:t>
            </a:r>
          </a:p>
          <a:p>
            <a:endParaRPr lang="es-ES" dirty="0"/>
          </a:p>
        </p:txBody>
      </p:sp>
      <p:sp>
        <p:nvSpPr>
          <p:cNvPr id="3" name="2 Título"/>
          <p:cNvSpPr>
            <a:spLocks noGrp="1"/>
          </p:cNvSpPr>
          <p:nvPr>
            <p:ph type="title"/>
          </p:nvPr>
        </p:nvSpPr>
        <p:spPr/>
        <p:txBody>
          <a:bodyPr>
            <a:normAutofit fontScale="90000"/>
          </a:bodyPr>
          <a:lstStyle/>
          <a:p>
            <a:r>
              <a:rPr lang="es-ES" dirty="0" smtClean="0"/>
              <a:t>4.6 Rendimiento y coste en sistemas paralelos</a:t>
            </a:r>
            <a:endParaRPr lang="es-ES" dirty="0"/>
          </a:p>
        </p:txBody>
      </p:sp>
      <p:pic>
        <p:nvPicPr>
          <p:cNvPr id="7170" name="Picture 2"/>
          <p:cNvPicPr>
            <a:picLocks noChangeAspect="1" noChangeArrowheads="1"/>
          </p:cNvPicPr>
          <p:nvPr/>
        </p:nvPicPr>
        <p:blipFill>
          <a:blip r:embed="rId2" cstate="print"/>
          <a:srcRect/>
          <a:stretch>
            <a:fillRect/>
          </a:stretch>
        </p:blipFill>
        <p:spPr bwMode="auto">
          <a:xfrm>
            <a:off x="2987824" y="1844824"/>
            <a:ext cx="2809875" cy="6096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323528" y="2924944"/>
            <a:ext cx="8220075" cy="201930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1619672" y="5229200"/>
            <a:ext cx="5867400" cy="6096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8229600" cy="1368153"/>
          </a:xfrm>
        </p:spPr>
        <p:txBody>
          <a:bodyPr>
            <a:normAutofit fontScale="85000" lnSpcReduction="20000"/>
          </a:bodyPr>
          <a:lstStyle/>
          <a:p>
            <a:r>
              <a:rPr lang="es-ES" dirty="0" smtClean="0"/>
              <a:t>Periodos en los que no todos los procesadores están realizando trabajo útil</a:t>
            </a:r>
          </a:p>
          <a:p>
            <a:r>
              <a:rPr lang="es-ES" dirty="0" smtClean="0"/>
              <a:t>Los cálculos adicionales</a:t>
            </a:r>
          </a:p>
          <a:p>
            <a:r>
              <a:rPr lang="es-ES" dirty="0" smtClean="0"/>
              <a:t>El tiempo de comunicación para enviar mensajes</a:t>
            </a:r>
            <a:endParaRPr lang="es-ES" dirty="0"/>
          </a:p>
        </p:txBody>
      </p:sp>
      <p:sp>
        <p:nvSpPr>
          <p:cNvPr id="3" name="2 Título"/>
          <p:cNvSpPr>
            <a:spLocks noGrp="1"/>
          </p:cNvSpPr>
          <p:nvPr>
            <p:ph type="title"/>
          </p:nvPr>
        </p:nvSpPr>
        <p:spPr>
          <a:xfrm>
            <a:off x="457200" y="274638"/>
            <a:ext cx="8229600" cy="778098"/>
          </a:xfrm>
        </p:spPr>
        <p:txBody>
          <a:bodyPr/>
          <a:lstStyle/>
          <a:p>
            <a:r>
              <a:rPr lang="es-ES" dirty="0" smtClean="0"/>
              <a:t>Factores</a:t>
            </a:r>
            <a:endParaRPr lang="es-ES" dirty="0"/>
          </a:p>
        </p:txBody>
      </p:sp>
      <p:pic>
        <p:nvPicPr>
          <p:cNvPr id="8194" name="Picture 2"/>
          <p:cNvPicPr>
            <a:picLocks noChangeAspect="1" noChangeArrowheads="1"/>
          </p:cNvPicPr>
          <p:nvPr/>
        </p:nvPicPr>
        <p:blipFill>
          <a:blip r:embed="rId2" cstate="print"/>
          <a:srcRect/>
          <a:stretch>
            <a:fillRect/>
          </a:stretch>
        </p:blipFill>
        <p:spPr bwMode="auto">
          <a:xfrm>
            <a:off x="1115616" y="2636912"/>
            <a:ext cx="6962775" cy="341947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4.6.1.3 Ley de </a:t>
            </a:r>
            <a:r>
              <a:rPr lang="es-ES" dirty="0" err="1" smtClean="0"/>
              <a:t>A</a:t>
            </a:r>
            <a:r>
              <a:rPr lang="es-ES" dirty="0" err="1" smtClean="0"/>
              <a:t>mdahl</a:t>
            </a:r>
            <a:endParaRPr lang="es-ES" dirty="0"/>
          </a:p>
        </p:txBody>
      </p:sp>
      <p:pic>
        <p:nvPicPr>
          <p:cNvPr id="1028" name="Picture 4"/>
          <p:cNvPicPr>
            <a:picLocks noChangeAspect="1" noChangeArrowheads="1"/>
          </p:cNvPicPr>
          <p:nvPr/>
        </p:nvPicPr>
        <p:blipFill>
          <a:blip r:embed="rId2" cstate="print"/>
          <a:srcRect/>
          <a:stretch>
            <a:fillRect/>
          </a:stretch>
        </p:blipFill>
        <p:spPr bwMode="auto">
          <a:xfrm>
            <a:off x="1403647" y="1052736"/>
            <a:ext cx="7344817" cy="554896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2746648" cy="939559"/>
          </a:xfrm>
        </p:spPr>
        <p:txBody>
          <a:bodyPr/>
          <a:lstStyle/>
          <a:p>
            <a:r>
              <a:rPr lang="es-ES" dirty="0" smtClean="0"/>
              <a:t>Criterios de clasificación</a:t>
            </a:r>
          </a:p>
          <a:p>
            <a:endParaRPr lang="es-ES" dirty="0" smtClean="0"/>
          </a:p>
          <a:p>
            <a:endParaRPr lang="es-ES" dirty="0" smtClean="0"/>
          </a:p>
          <a:p>
            <a:endParaRPr lang="es-ES" dirty="0"/>
          </a:p>
        </p:txBody>
      </p:sp>
      <p:sp>
        <p:nvSpPr>
          <p:cNvPr id="3" name="2 Título"/>
          <p:cNvSpPr>
            <a:spLocks noGrp="1"/>
          </p:cNvSpPr>
          <p:nvPr>
            <p:ph type="title"/>
          </p:nvPr>
        </p:nvSpPr>
        <p:spPr/>
        <p:txBody>
          <a:bodyPr>
            <a:normAutofit fontScale="90000"/>
          </a:bodyPr>
          <a:lstStyle/>
          <a:p>
            <a:r>
              <a:rPr lang="es-ES" dirty="0" smtClean="0"/>
              <a:t>4.3.1 Organización basada en la Estructura de Control</a:t>
            </a:r>
            <a:endParaRPr lang="es-ES" dirty="0"/>
          </a:p>
        </p:txBody>
      </p:sp>
      <p:pic>
        <p:nvPicPr>
          <p:cNvPr id="2052" name="Picture 4"/>
          <p:cNvPicPr>
            <a:picLocks noChangeAspect="1" noChangeArrowheads="1"/>
          </p:cNvPicPr>
          <p:nvPr/>
        </p:nvPicPr>
        <p:blipFill>
          <a:blip r:embed="rId2" cstate="print"/>
          <a:srcRect/>
          <a:stretch>
            <a:fillRect/>
          </a:stretch>
        </p:blipFill>
        <p:spPr bwMode="auto">
          <a:xfrm>
            <a:off x="2987824" y="1340768"/>
            <a:ext cx="6045139" cy="4680520"/>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0" y="2492896"/>
            <a:ext cx="3247561" cy="792088"/>
          </a:xfrm>
          <a:prstGeom prst="rect">
            <a:avLst/>
          </a:prstGeom>
          <a:noFill/>
          <a:ln w="9525">
            <a:noFill/>
            <a:miter lim="800000"/>
            <a:headEnd/>
            <a:tailEnd/>
          </a:ln>
        </p:spPr>
      </p:pic>
      <p:sp>
        <p:nvSpPr>
          <p:cNvPr id="6" name="5 CuadroTexto"/>
          <p:cNvSpPr txBox="1"/>
          <p:nvPr/>
        </p:nvSpPr>
        <p:spPr>
          <a:xfrm>
            <a:off x="179512" y="3501008"/>
            <a:ext cx="2771800" cy="2585323"/>
          </a:xfrm>
          <a:prstGeom prst="rect">
            <a:avLst/>
          </a:prstGeom>
          <a:noFill/>
        </p:spPr>
        <p:txBody>
          <a:bodyPr wrap="square" rtlCol="0">
            <a:spAutoFit/>
          </a:bodyPr>
          <a:lstStyle/>
          <a:p>
            <a:r>
              <a:rPr lang="es-ES" dirty="0" smtClean="0"/>
              <a:t>Según los autores, existen muchos paradigmas que se utilizan en las aplicaciones paralelas.</a:t>
            </a:r>
          </a:p>
          <a:p>
            <a:r>
              <a:rPr lang="es-ES" dirty="0" smtClean="0"/>
              <a:t>Vamos a comentar dos:</a:t>
            </a:r>
          </a:p>
          <a:p>
            <a:pPr lvl="1">
              <a:buFont typeface="Arial" pitchFamily="34" charset="0"/>
              <a:buChar char="•"/>
            </a:pPr>
            <a:r>
              <a:rPr lang="es-ES" dirty="0" smtClean="0"/>
              <a:t>Maestro esclavo</a:t>
            </a:r>
          </a:p>
          <a:p>
            <a:pPr lvl="1">
              <a:buFont typeface="Arial" pitchFamily="34" charset="0"/>
              <a:buChar char="•"/>
            </a:pPr>
            <a:r>
              <a:rPr lang="es-ES" dirty="0" smtClean="0"/>
              <a:t>SPMD</a:t>
            </a:r>
            <a:endParaRPr lang="es-E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67544" y="332657"/>
            <a:ext cx="8229600" cy="1008112"/>
          </a:xfrm>
        </p:spPr>
        <p:txBody>
          <a:bodyPr/>
          <a:lstStyle/>
          <a:p>
            <a:r>
              <a:rPr lang="es-ES" dirty="0" smtClean="0"/>
              <a:t>Límite de </a:t>
            </a:r>
            <a:r>
              <a:rPr lang="es-ES" dirty="0" err="1" smtClean="0"/>
              <a:t>Amdahl</a:t>
            </a:r>
            <a:r>
              <a:rPr lang="es-ES" dirty="0" smtClean="0"/>
              <a:t> 1/f</a:t>
            </a: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1259632" y="1556792"/>
            <a:ext cx="7181850" cy="45339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795544"/>
          </a:xfrm>
        </p:spPr>
        <p:txBody>
          <a:bodyPr>
            <a:normAutofit fontScale="92500" lnSpcReduction="10000"/>
          </a:bodyPr>
          <a:lstStyle/>
          <a:p>
            <a:r>
              <a:rPr lang="es-ES" dirty="0" smtClean="0"/>
              <a:t>La eficiencia da la fracción de tiempo que se utilizan los procesadores durante la computación</a:t>
            </a:r>
            <a:endParaRPr lang="es-ES" dirty="0"/>
          </a:p>
        </p:txBody>
      </p:sp>
      <p:sp>
        <p:nvSpPr>
          <p:cNvPr id="3" name="2 Título"/>
          <p:cNvSpPr>
            <a:spLocks noGrp="1"/>
          </p:cNvSpPr>
          <p:nvPr>
            <p:ph type="title"/>
          </p:nvPr>
        </p:nvSpPr>
        <p:spPr/>
        <p:txBody>
          <a:bodyPr/>
          <a:lstStyle/>
          <a:p>
            <a:r>
              <a:rPr lang="es-ES" dirty="0" smtClean="0"/>
              <a:t>4.6.1.4 Eficiencia</a:t>
            </a:r>
            <a:endParaRPr lang="es-ES" dirty="0"/>
          </a:p>
        </p:txBody>
      </p:sp>
      <p:pic>
        <p:nvPicPr>
          <p:cNvPr id="3074" name="Picture 2"/>
          <p:cNvPicPr>
            <a:picLocks noChangeAspect="1" noChangeArrowheads="1"/>
          </p:cNvPicPr>
          <p:nvPr/>
        </p:nvPicPr>
        <p:blipFill>
          <a:blip r:embed="rId2" cstate="print"/>
          <a:srcRect/>
          <a:stretch>
            <a:fillRect/>
          </a:stretch>
        </p:blipFill>
        <p:spPr bwMode="auto">
          <a:xfrm>
            <a:off x="323527" y="2348880"/>
            <a:ext cx="8583353" cy="2592288"/>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4.6.1.5 Coste</a:t>
            </a:r>
            <a:endParaRPr lang="es-ES" dirty="0"/>
          </a:p>
        </p:txBody>
      </p:sp>
      <p:pic>
        <p:nvPicPr>
          <p:cNvPr id="4099" name="Picture 3"/>
          <p:cNvPicPr>
            <a:picLocks noChangeAspect="1" noChangeArrowheads="1"/>
          </p:cNvPicPr>
          <p:nvPr/>
        </p:nvPicPr>
        <p:blipFill>
          <a:blip r:embed="rId2" cstate="print"/>
          <a:srcRect/>
          <a:stretch>
            <a:fillRect/>
          </a:stretch>
        </p:blipFill>
        <p:spPr bwMode="auto">
          <a:xfrm>
            <a:off x="251520" y="1556792"/>
            <a:ext cx="8461215" cy="3024336"/>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p:txBody>
          <a:bodyPr>
            <a:normAutofit fontScale="77500" lnSpcReduction="20000"/>
          </a:bodyPr>
          <a:lstStyle/>
          <a:p>
            <a:r>
              <a:rPr lang="es-ES" dirty="0" smtClean="0"/>
              <a:t>Un sistema es escalable si permite ampliar su tamaño para obtener una mejora de rendimiento</a:t>
            </a:r>
          </a:p>
          <a:p>
            <a:r>
              <a:rPr lang="es-ES" dirty="0" smtClean="0"/>
              <a:t>La escalabilidad puede ser de:</a:t>
            </a:r>
          </a:p>
          <a:p>
            <a:pPr lvl="1"/>
            <a:r>
              <a:rPr lang="es-ES" dirty="0" smtClean="0"/>
              <a:t>hardware o </a:t>
            </a:r>
          </a:p>
          <a:p>
            <a:pPr lvl="1"/>
            <a:r>
              <a:rPr lang="es-ES" dirty="0" smtClean="0"/>
              <a:t>algorítmica</a:t>
            </a:r>
          </a:p>
          <a:p>
            <a:r>
              <a:rPr lang="es-ES" dirty="0" smtClean="0"/>
              <a:t>Un sistema es escalable si el rendimiento del mismo se incrementa linealmente con relación al numero de procesadores usados en cierta aplicación</a:t>
            </a:r>
          </a:p>
          <a:p>
            <a:r>
              <a:rPr lang="es-ES" dirty="0" smtClean="0"/>
              <a:t>Parámetros</a:t>
            </a:r>
          </a:p>
          <a:p>
            <a:pPr lvl="1"/>
            <a:r>
              <a:rPr lang="es-ES" dirty="0" smtClean="0"/>
              <a:t>Tamaño del sistema (nº de procesadores)</a:t>
            </a:r>
          </a:p>
          <a:p>
            <a:pPr lvl="1"/>
            <a:r>
              <a:rPr lang="es-ES" dirty="0" smtClean="0"/>
              <a:t>Frecuencia del reloj</a:t>
            </a:r>
          </a:p>
          <a:p>
            <a:pPr lvl="1"/>
            <a:r>
              <a:rPr lang="es-ES" dirty="0" smtClean="0"/>
              <a:t>Tamaño del problema</a:t>
            </a:r>
          </a:p>
          <a:p>
            <a:pPr lvl="1"/>
            <a:r>
              <a:rPr lang="es-ES" dirty="0" smtClean="0"/>
              <a:t>Tiempo de CPU</a:t>
            </a:r>
          </a:p>
          <a:p>
            <a:pPr lvl="1"/>
            <a:r>
              <a:rPr lang="es-ES" dirty="0" smtClean="0"/>
              <a:t>Capacidad de memoria</a:t>
            </a:r>
          </a:p>
          <a:p>
            <a:pPr lvl="1"/>
            <a:r>
              <a:rPr lang="es-ES" dirty="0" smtClean="0"/>
              <a:t>Pérdidas (</a:t>
            </a:r>
            <a:r>
              <a:rPr lang="es-ES" i="1" dirty="0" err="1" smtClean="0"/>
              <a:t>overhead</a:t>
            </a:r>
            <a:r>
              <a:rPr lang="es-ES" dirty="0" smtClean="0"/>
              <a:t>) de comunicación</a:t>
            </a:r>
          </a:p>
          <a:p>
            <a:pPr lvl="1"/>
            <a:r>
              <a:rPr lang="es-ES" dirty="0" smtClean="0"/>
              <a:t>Coste del sistema</a:t>
            </a:r>
            <a:endParaRPr lang="es-ES" dirty="0"/>
          </a:p>
        </p:txBody>
      </p:sp>
      <p:sp>
        <p:nvSpPr>
          <p:cNvPr id="3" name="2 Título"/>
          <p:cNvSpPr>
            <a:spLocks noGrp="1"/>
          </p:cNvSpPr>
          <p:nvPr>
            <p:ph type="title"/>
          </p:nvPr>
        </p:nvSpPr>
        <p:spPr/>
        <p:txBody>
          <a:bodyPr/>
          <a:lstStyle/>
          <a:p>
            <a:r>
              <a:rPr lang="es-ES" dirty="0" smtClean="0"/>
              <a:t>4.6.1.6 Escalabilidad</a:t>
            </a:r>
            <a:endParaRPr lang="es-E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20000"/>
          </a:bodyPr>
          <a:lstStyle/>
          <a:p>
            <a:r>
              <a:rPr lang="es-ES" dirty="0" smtClean="0"/>
              <a:t>Distribuir equitativamente la carga computacional entre todos los procesadores disponibles</a:t>
            </a:r>
          </a:p>
          <a:p>
            <a:r>
              <a:rPr lang="es-ES" dirty="0" smtClean="0"/>
              <a:t>Balance de carga estático</a:t>
            </a:r>
          </a:p>
          <a:p>
            <a:pPr lvl="1"/>
            <a:r>
              <a:rPr lang="es-ES" dirty="0" smtClean="0"/>
              <a:t>El balance se realiza antes de la ejecución</a:t>
            </a:r>
          </a:p>
          <a:p>
            <a:pPr lvl="2"/>
            <a:r>
              <a:rPr lang="es-ES" dirty="0" smtClean="0"/>
              <a:t>Es muy difícil estimar de forma precisa el tiempo de ejecución antes de ejecutarlo</a:t>
            </a:r>
          </a:p>
          <a:p>
            <a:pPr lvl="2"/>
            <a:r>
              <a:rPr lang="es-ES" dirty="0" smtClean="0"/>
              <a:t>Puede haber retrasos en las comunicaciones que pueden variar en distintas circunstancias</a:t>
            </a:r>
          </a:p>
          <a:p>
            <a:pPr lvl="2"/>
            <a:r>
              <a:rPr lang="es-ES" dirty="0" smtClean="0"/>
              <a:t>El problema puede necesitar distinto número de pasos computacionales (algoritmos de búsquedas)</a:t>
            </a:r>
          </a:p>
          <a:p>
            <a:r>
              <a:rPr lang="es-ES" dirty="0" smtClean="0"/>
              <a:t>Balance de carga dinámico</a:t>
            </a:r>
          </a:p>
          <a:p>
            <a:pPr lvl="1"/>
            <a:r>
              <a:rPr lang="es-ES" dirty="0" smtClean="0"/>
              <a:t>El balance se realiza durante la ejecución</a:t>
            </a:r>
          </a:p>
          <a:p>
            <a:pPr lvl="1"/>
            <a:r>
              <a:rPr lang="es-ES" dirty="0" smtClean="0"/>
              <a:t>Balance de carga centralizado</a:t>
            </a:r>
          </a:p>
          <a:p>
            <a:pPr lvl="2"/>
            <a:r>
              <a:rPr lang="es-ES" dirty="0" smtClean="0"/>
              <a:t>Si no hay muchos esclavos y son intensiva computacionalmente</a:t>
            </a:r>
          </a:p>
          <a:p>
            <a:pPr lvl="1"/>
            <a:r>
              <a:rPr lang="es-ES" dirty="0" smtClean="0"/>
              <a:t>Balance de carga distribuido</a:t>
            </a:r>
          </a:p>
          <a:p>
            <a:pPr lvl="2"/>
            <a:r>
              <a:rPr lang="es-ES" dirty="0" smtClean="0"/>
              <a:t>Se utiliza varios </a:t>
            </a:r>
            <a:r>
              <a:rPr lang="es-ES" dirty="0" err="1" smtClean="0"/>
              <a:t>maetros</a:t>
            </a:r>
            <a:endParaRPr lang="es-ES" dirty="0" smtClean="0"/>
          </a:p>
          <a:p>
            <a:pPr lvl="2"/>
            <a:endParaRPr lang="es-ES" dirty="0" smtClean="0"/>
          </a:p>
          <a:p>
            <a:pPr lvl="1"/>
            <a:endParaRPr lang="es-ES" dirty="0" smtClean="0"/>
          </a:p>
          <a:p>
            <a:pPr lvl="1"/>
            <a:endParaRPr lang="es-ES" dirty="0"/>
          </a:p>
        </p:txBody>
      </p:sp>
      <p:sp>
        <p:nvSpPr>
          <p:cNvPr id="3" name="2 Título"/>
          <p:cNvSpPr>
            <a:spLocks noGrp="1"/>
          </p:cNvSpPr>
          <p:nvPr>
            <p:ph type="title"/>
          </p:nvPr>
        </p:nvSpPr>
        <p:spPr/>
        <p:txBody>
          <a:bodyPr/>
          <a:lstStyle/>
          <a:p>
            <a:r>
              <a:rPr lang="es-ES" dirty="0" smtClean="0"/>
              <a:t>4.6.1.7 Balance de carga</a:t>
            </a:r>
            <a:endParaRPr lang="es-E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187624" y="1628800"/>
            <a:ext cx="7095839" cy="4104456"/>
          </a:xfrm>
          <a:prstGeom prst="rect">
            <a:avLst/>
          </a:prstGeom>
          <a:noFill/>
          <a:ln w="9525">
            <a:noFill/>
            <a:miter lim="800000"/>
            <a:headEnd/>
            <a:tailEnd/>
          </a:ln>
        </p:spPr>
      </p:pic>
      <p:sp>
        <p:nvSpPr>
          <p:cNvPr id="7" name="6 Título"/>
          <p:cNvSpPr>
            <a:spLocks noGrp="1"/>
          </p:cNvSpPr>
          <p:nvPr>
            <p:ph type="title"/>
          </p:nvPr>
        </p:nvSpPr>
        <p:spPr/>
        <p:txBody>
          <a:bodyPr/>
          <a:lstStyle/>
          <a:p>
            <a:r>
              <a:rPr lang="es-ES" dirty="0" smtClean="0"/>
              <a:t>Balance de carga</a:t>
            </a:r>
            <a:endParaRPr lang="es-E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3895725" y="3501008"/>
            <a:ext cx="5248275" cy="2943225"/>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971600" y="1268760"/>
            <a:ext cx="4438650" cy="1971675"/>
          </a:xfrm>
          <a:prstGeom prst="rect">
            <a:avLst/>
          </a:prstGeom>
          <a:noFill/>
          <a:ln w="9525">
            <a:noFill/>
            <a:miter lim="800000"/>
            <a:headEnd/>
            <a:tailEnd/>
          </a:ln>
        </p:spPr>
      </p:pic>
      <p:sp>
        <p:nvSpPr>
          <p:cNvPr id="4" name="3 Título"/>
          <p:cNvSpPr>
            <a:spLocks noGrp="1"/>
          </p:cNvSpPr>
          <p:nvPr>
            <p:ph type="title"/>
          </p:nvPr>
        </p:nvSpPr>
        <p:spPr>
          <a:xfrm>
            <a:off x="457200" y="274638"/>
            <a:ext cx="8229600" cy="850106"/>
          </a:xfrm>
        </p:spPr>
        <p:txBody>
          <a:bodyPr>
            <a:normAutofit/>
          </a:bodyPr>
          <a:lstStyle/>
          <a:p>
            <a:r>
              <a:rPr lang="es-ES" sz="2800" dirty="0" smtClean="0"/>
              <a:t>Balance de carga centralizado/distribuido</a:t>
            </a:r>
            <a:endParaRPr lang="es-ES"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p:txBody>
          <a:bodyPr>
            <a:normAutofit fontScale="85000" lnSpcReduction="20000"/>
          </a:bodyPr>
          <a:lstStyle/>
          <a:p>
            <a:r>
              <a:rPr lang="es-ES" dirty="0" smtClean="0"/>
              <a:t>Latencia en comunicación</a:t>
            </a:r>
          </a:p>
          <a:p>
            <a:pPr lvl="1"/>
            <a:r>
              <a:rPr lang="es-ES" dirty="0" smtClean="0"/>
              <a:t>Tiempo de iniciación (</a:t>
            </a:r>
            <a:r>
              <a:rPr lang="es-ES" dirty="0" err="1" smtClean="0"/>
              <a:t>t</a:t>
            </a:r>
            <a:r>
              <a:rPr lang="es-ES" baseline="-25000" dirty="0" err="1" smtClean="0"/>
              <a:t>s</a:t>
            </a:r>
            <a:r>
              <a:rPr lang="es-ES" dirty="0" smtClean="0"/>
              <a:t>)</a:t>
            </a:r>
          </a:p>
          <a:p>
            <a:pPr lvl="1"/>
            <a:r>
              <a:rPr lang="es-ES" dirty="0" smtClean="0"/>
              <a:t>Tiempo de salto (T</a:t>
            </a:r>
            <a:r>
              <a:rPr lang="es-ES" baseline="-25000" dirty="0" smtClean="0"/>
              <a:t>h</a:t>
            </a:r>
            <a:r>
              <a:rPr lang="es-ES" dirty="0" smtClean="0"/>
              <a:t>)</a:t>
            </a:r>
          </a:p>
          <a:p>
            <a:pPr lvl="1"/>
            <a:r>
              <a:rPr lang="es-ES" dirty="0" smtClean="0"/>
              <a:t>Tiempo de transferencia por palabra (</a:t>
            </a:r>
            <a:r>
              <a:rPr lang="es-ES" dirty="0" err="1" smtClean="0"/>
              <a:t>t</a:t>
            </a:r>
            <a:r>
              <a:rPr lang="es-ES" baseline="-25000" dirty="0" err="1" smtClean="0"/>
              <a:t>w</a:t>
            </a:r>
            <a:r>
              <a:rPr lang="es-ES" dirty="0" smtClean="0"/>
              <a:t>)</a:t>
            </a:r>
          </a:p>
          <a:p>
            <a:r>
              <a:rPr lang="es-ES" dirty="0" smtClean="0"/>
              <a:t>Almacenamiento y reenvío (</a:t>
            </a:r>
            <a:r>
              <a:rPr lang="es-ES" i="1" dirty="0" err="1" smtClean="0"/>
              <a:t>store</a:t>
            </a:r>
            <a:r>
              <a:rPr lang="es-ES" i="1" dirty="0" smtClean="0"/>
              <a:t>-and-forward</a:t>
            </a:r>
            <a:r>
              <a:rPr lang="es-ES" dirty="0" smtClean="0"/>
              <a:t>)</a:t>
            </a:r>
          </a:p>
          <a:p>
            <a:pPr lvl="1"/>
            <a:r>
              <a:rPr lang="es-ES" dirty="0" smtClean="0"/>
              <a:t>Cada nodo lo reenvía únicamente cuando lo ha recibido y almacenado completamente</a:t>
            </a:r>
          </a:p>
          <a:p>
            <a:endParaRPr lang="es-ES" dirty="0" smtClean="0"/>
          </a:p>
          <a:p>
            <a:endParaRPr lang="es-ES" dirty="0" smtClean="0"/>
          </a:p>
          <a:p>
            <a:r>
              <a:rPr lang="es-ES" dirty="0" smtClean="0"/>
              <a:t>Corte y continuación (</a:t>
            </a:r>
            <a:r>
              <a:rPr lang="es-ES" i="1" dirty="0" err="1" smtClean="0"/>
              <a:t>cut-through</a:t>
            </a:r>
            <a:r>
              <a:rPr lang="es-ES" dirty="0" smtClean="0"/>
              <a:t>)</a:t>
            </a:r>
          </a:p>
          <a:p>
            <a:pPr lvl="1"/>
            <a:r>
              <a:rPr lang="es-ES" dirty="0" smtClean="0"/>
              <a:t>Divide cada mensaje en un número fijo de unidades llamados dígitos de control de flujo (</a:t>
            </a:r>
            <a:r>
              <a:rPr lang="es-ES" i="1" dirty="0" err="1" smtClean="0"/>
              <a:t>flow</a:t>
            </a:r>
            <a:r>
              <a:rPr lang="es-ES" i="1" dirty="0" smtClean="0"/>
              <a:t> control </a:t>
            </a:r>
            <a:r>
              <a:rPr lang="es-ES" i="1" dirty="0" err="1" smtClean="0"/>
              <a:t>digits</a:t>
            </a:r>
            <a:r>
              <a:rPr lang="es-ES" i="1" dirty="0" smtClean="0"/>
              <a:t> o </a:t>
            </a:r>
            <a:r>
              <a:rPr lang="es-ES" i="1" dirty="0" err="1" smtClean="0"/>
              <a:t>flits</a:t>
            </a:r>
            <a:r>
              <a:rPr lang="es-ES" dirty="0" smtClean="0"/>
              <a:t>)</a:t>
            </a:r>
          </a:p>
          <a:p>
            <a:pPr lvl="1"/>
            <a:r>
              <a:rPr lang="es-ES" dirty="0" smtClean="0"/>
              <a:t>Antes de enviar el primer </a:t>
            </a:r>
            <a:r>
              <a:rPr lang="es-ES" i="1" dirty="0" err="1" smtClean="0"/>
              <a:t>flits</a:t>
            </a:r>
            <a:r>
              <a:rPr lang="es-ES" dirty="0" smtClean="0"/>
              <a:t> se establece la ruta mediante un paquete denominado </a:t>
            </a:r>
            <a:r>
              <a:rPr lang="es-ES" i="1" dirty="0" err="1" smtClean="0"/>
              <a:t>tracer</a:t>
            </a:r>
            <a:endParaRPr lang="es-ES" i="1" dirty="0"/>
          </a:p>
        </p:txBody>
      </p:sp>
      <p:sp>
        <p:nvSpPr>
          <p:cNvPr id="3" name="2 Título"/>
          <p:cNvSpPr>
            <a:spLocks noGrp="1"/>
          </p:cNvSpPr>
          <p:nvPr>
            <p:ph type="title"/>
          </p:nvPr>
        </p:nvSpPr>
        <p:spPr/>
        <p:txBody>
          <a:bodyPr>
            <a:normAutofit fontScale="90000"/>
          </a:bodyPr>
          <a:lstStyle/>
          <a:p>
            <a:r>
              <a:rPr lang="es-ES" dirty="0" smtClean="0"/>
              <a:t>4.6.2 Coste de la comunicación mediante paso de mensaje</a:t>
            </a:r>
            <a:endParaRPr lang="es-ES" dirty="0"/>
          </a:p>
        </p:txBody>
      </p:sp>
      <p:pic>
        <p:nvPicPr>
          <p:cNvPr id="6147" name="Picture 3"/>
          <p:cNvPicPr>
            <a:picLocks noChangeAspect="1" noChangeArrowheads="1"/>
          </p:cNvPicPr>
          <p:nvPr/>
        </p:nvPicPr>
        <p:blipFill>
          <a:blip r:embed="rId2" cstate="print"/>
          <a:srcRect/>
          <a:stretch>
            <a:fillRect/>
          </a:stretch>
        </p:blipFill>
        <p:spPr bwMode="auto">
          <a:xfrm>
            <a:off x="1619672" y="3573016"/>
            <a:ext cx="1647811" cy="576064"/>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4572000" y="3429000"/>
            <a:ext cx="1728192" cy="571418"/>
          </a:xfrm>
          <a:prstGeom prst="rect">
            <a:avLst/>
          </a:prstGeom>
          <a:noFill/>
          <a:ln w="9525">
            <a:noFill/>
            <a:miter lim="800000"/>
            <a:headEnd/>
            <a:tailEnd/>
          </a:ln>
        </p:spPr>
      </p:pic>
      <p:sp>
        <p:nvSpPr>
          <p:cNvPr id="8" name="7 Flecha derecha"/>
          <p:cNvSpPr/>
          <p:nvPr/>
        </p:nvSpPr>
        <p:spPr>
          <a:xfrm>
            <a:off x="3851920" y="3717032"/>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149" name="Picture 5"/>
          <p:cNvPicPr>
            <a:picLocks noChangeAspect="1" noChangeArrowheads="1"/>
          </p:cNvPicPr>
          <p:nvPr/>
        </p:nvPicPr>
        <p:blipFill>
          <a:blip r:embed="rId4" cstate="print"/>
          <a:srcRect/>
          <a:stretch>
            <a:fillRect/>
          </a:stretch>
        </p:blipFill>
        <p:spPr bwMode="auto">
          <a:xfrm>
            <a:off x="3923928" y="5949280"/>
            <a:ext cx="2331050" cy="576064"/>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947738" y="1076325"/>
            <a:ext cx="7248525" cy="47053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052736"/>
            <a:ext cx="8229600" cy="2304256"/>
          </a:xfrm>
        </p:spPr>
        <p:txBody>
          <a:bodyPr>
            <a:normAutofit fontScale="62500" lnSpcReduction="20000"/>
          </a:bodyPr>
          <a:lstStyle/>
          <a:p>
            <a:r>
              <a:rPr lang="es-ES" dirty="0" smtClean="0"/>
              <a:t>El maestro es el responsable de descomponer el proceso en pequeñas tareas, distribuirlas, recoger los resultados y ordenarlos</a:t>
            </a:r>
          </a:p>
          <a:p>
            <a:r>
              <a:rPr lang="es-ES" dirty="0" smtClean="0"/>
              <a:t>Si hay un gran número de tareas puede ser un cuello de botella</a:t>
            </a:r>
          </a:p>
          <a:p>
            <a:pPr lvl="1"/>
            <a:r>
              <a:rPr lang="es-ES" dirty="0" smtClean="0"/>
              <a:t>Mas de un maestro</a:t>
            </a:r>
          </a:p>
          <a:p>
            <a:r>
              <a:rPr lang="es-ES" dirty="0" smtClean="0"/>
              <a:t>Balances de carga</a:t>
            </a:r>
          </a:p>
          <a:p>
            <a:pPr lvl="1"/>
            <a:r>
              <a:rPr lang="es-ES" dirty="0" smtClean="0"/>
              <a:t>Estático</a:t>
            </a:r>
          </a:p>
          <a:p>
            <a:pPr lvl="2"/>
            <a:r>
              <a:rPr lang="es-ES" dirty="0" smtClean="0"/>
              <a:t>Se realiza al comienzo de la computación</a:t>
            </a:r>
          </a:p>
          <a:p>
            <a:pPr lvl="1"/>
            <a:r>
              <a:rPr lang="es-ES" dirty="0" smtClean="0"/>
              <a:t>Dinámico</a:t>
            </a:r>
          </a:p>
          <a:p>
            <a:pPr lvl="2"/>
            <a:r>
              <a:rPr lang="es-ES" dirty="0" smtClean="0"/>
              <a:t>Cuando en número de tareas es mayor que el de procesadores</a:t>
            </a:r>
          </a:p>
          <a:p>
            <a:pPr lvl="2"/>
            <a:r>
              <a:rPr lang="es-ES" dirty="0" smtClean="0"/>
              <a:t>Cuando el número de tareas es desconocido</a:t>
            </a:r>
          </a:p>
          <a:p>
            <a:pPr lvl="2"/>
            <a:endParaRPr lang="es-ES" dirty="0" smtClean="0"/>
          </a:p>
          <a:p>
            <a:pPr lvl="1"/>
            <a:endParaRPr lang="es-ES" dirty="0"/>
          </a:p>
        </p:txBody>
      </p:sp>
      <p:sp>
        <p:nvSpPr>
          <p:cNvPr id="3" name="2 Título"/>
          <p:cNvSpPr>
            <a:spLocks noGrp="1"/>
          </p:cNvSpPr>
          <p:nvPr>
            <p:ph type="title"/>
          </p:nvPr>
        </p:nvSpPr>
        <p:spPr/>
        <p:txBody>
          <a:bodyPr>
            <a:normAutofit fontScale="90000"/>
          </a:bodyPr>
          <a:lstStyle/>
          <a:p>
            <a:r>
              <a:rPr lang="es-ES" dirty="0" smtClean="0"/>
              <a:t>4.3.1.1Paradigma Maestro Esclavo</a:t>
            </a:r>
            <a:endParaRPr lang="es-ES" dirty="0"/>
          </a:p>
        </p:txBody>
      </p:sp>
      <p:pic>
        <p:nvPicPr>
          <p:cNvPr id="3074" name="Picture 2"/>
          <p:cNvPicPr>
            <a:picLocks noChangeAspect="1" noChangeArrowheads="1"/>
          </p:cNvPicPr>
          <p:nvPr/>
        </p:nvPicPr>
        <p:blipFill>
          <a:blip r:embed="rId2" cstate="print"/>
          <a:srcRect/>
          <a:stretch>
            <a:fillRect/>
          </a:stretch>
        </p:blipFill>
        <p:spPr bwMode="auto">
          <a:xfrm>
            <a:off x="4211960" y="3212976"/>
            <a:ext cx="4032448" cy="347141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1875664"/>
          </a:xfrm>
        </p:spPr>
        <p:txBody>
          <a:bodyPr>
            <a:normAutofit fontScale="92500" lnSpcReduction="20000"/>
          </a:bodyPr>
          <a:lstStyle/>
          <a:p>
            <a:r>
              <a:rPr lang="es-ES" dirty="0" smtClean="0"/>
              <a:t>Cada procesador ejecuta el mismo código pero sobre distintas partes de los datos</a:t>
            </a:r>
          </a:p>
          <a:p>
            <a:pPr lvl="1"/>
            <a:r>
              <a:rPr lang="es-ES" dirty="0" smtClean="0"/>
              <a:t>La comunicación es entre esclavos</a:t>
            </a:r>
          </a:p>
          <a:p>
            <a:pPr lvl="1"/>
            <a:r>
              <a:rPr lang="es-ES" dirty="0" smtClean="0"/>
              <a:t>Eficiente si los datos están bien distribuidos y el sistema es homogéneo</a:t>
            </a:r>
          </a:p>
          <a:p>
            <a:pPr lvl="1"/>
            <a:r>
              <a:rPr lang="es-ES" dirty="0" smtClean="0"/>
              <a:t>Muy sensible a la perdida de un procesador</a:t>
            </a:r>
            <a:endParaRPr lang="es-ES" dirty="0"/>
          </a:p>
        </p:txBody>
      </p:sp>
      <p:sp>
        <p:nvSpPr>
          <p:cNvPr id="3" name="2 Título"/>
          <p:cNvSpPr>
            <a:spLocks noGrp="1"/>
          </p:cNvSpPr>
          <p:nvPr>
            <p:ph type="title"/>
          </p:nvPr>
        </p:nvSpPr>
        <p:spPr/>
        <p:txBody>
          <a:bodyPr>
            <a:normAutofit fontScale="90000"/>
          </a:bodyPr>
          <a:lstStyle/>
          <a:p>
            <a:r>
              <a:rPr lang="es-ES" dirty="0" smtClean="0"/>
              <a:t>4.3.1.2 Paradigma SPMD (</a:t>
            </a:r>
            <a:r>
              <a:rPr lang="es-ES" i="1" dirty="0" smtClean="0"/>
              <a:t>Single </a:t>
            </a:r>
            <a:r>
              <a:rPr lang="es-ES" i="1" dirty="0" err="1" smtClean="0"/>
              <a:t>Program</a:t>
            </a:r>
            <a:r>
              <a:rPr lang="es-ES" i="1" dirty="0" smtClean="0"/>
              <a:t> </a:t>
            </a:r>
            <a:r>
              <a:rPr lang="es-ES" i="1" dirty="0" err="1" smtClean="0"/>
              <a:t>Multiple</a:t>
            </a:r>
            <a:r>
              <a:rPr lang="es-ES" i="1" dirty="0" smtClean="0"/>
              <a:t> Data</a:t>
            </a:r>
            <a:r>
              <a:rPr lang="es-ES" dirty="0" smtClean="0"/>
              <a:t>)</a:t>
            </a:r>
            <a:endParaRPr lang="es-ES" dirty="0"/>
          </a:p>
        </p:txBody>
      </p:sp>
      <p:pic>
        <p:nvPicPr>
          <p:cNvPr id="4098" name="Picture 2"/>
          <p:cNvPicPr>
            <a:picLocks noChangeAspect="1" noChangeArrowheads="1"/>
          </p:cNvPicPr>
          <p:nvPr/>
        </p:nvPicPr>
        <p:blipFill>
          <a:blip r:embed="rId2" cstate="print"/>
          <a:srcRect/>
          <a:stretch>
            <a:fillRect/>
          </a:stretch>
        </p:blipFill>
        <p:spPr bwMode="auto">
          <a:xfrm>
            <a:off x="3851920" y="3717032"/>
            <a:ext cx="4896544" cy="282346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Memoria compartida, el espacio de direcciones es único</a:t>
            </a:r>
          </a:p>
          <a:p>
            <a:r>
              <a:rPr lang="es-ES" dirty="0" smtClean="0"/>
              <a:t>El paso de mensaje</a:t>
            </a:r>
            <a:endParaRPr lang="es-ES" dirty="0"/>
          </a:p>
        </p:txBody>
      </p:sp>
      <p:sp>
        <p:nvSpPr>
          <p:cNvPr id="3" name="2 Título"/>
          <p:cNvSpPr>
            <a:spLocks noGrp="1"/>
          </p:cNvSpPr>
          <p:nvPr>
            <p:ph type="title"/>
          </p:nvPr>
        </p:nvSpPr>
        <p:spPr/>
        <p:txBody>
          <a:bodyPr>
            <a:normAutofit fontScale="90000"/>
          </a:bodyPr>
          <a:lstStyle/>
          <a:p>
            <a:r>
              <a:rPr lang="es-ES" dirty="0" smtClean="0"/>
              <a:t>4.3.2 Organización basada en el Modelo de Comunicación</a:t>
            </a:r>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2451727"/>
          </a:xfrm>
        </p:spPr>
        <p:txBody>
          <a:bodyPr>
            <a:normAutofit fontScale="62500" lnSpcReduction="20000"/>
          </a:bodyPr>
          <a:lstStyle/>
          <a:p>
            <a:r>
              <a:rPr lang="es-ES" dirty="0" smtClean="0"/>
              <a:t>Un valor escrito por un procesador, puede ser leído por cualquier otro</a:t>
            </a:r>
          </a:p>
          <a:p>
            <a:r>
              <a:rPr lang="es-ES" dirty="0" smtClean="0"/>
              <a:t>La memoria es accesible por todos los procesadores a través de la “red de interconexión”</a:t>
            </a:r>
          </a:p>
          <a:p>
            <a:r>
              <a:rPr lang="es-ES" dirty="0" smtClean="0"/>
              <a:t>Parámetros de la eficiencia de la red de interconexión</a:t>
            </a:r>
          </a:p>
          <a:p>
            <a:pPr lvl="1"/>
            <a:r>
              <a:rPr lang="es-ES" dirty="0" smtClean="0"/>
              <a:t>Latencia de la red</a:t>
            </a:r>
          </a:p>
          <a:p>
            <a:pPr lvl="2"/>
            <a:r>
              <a:rPr lang="es-ES" dirty="0" smtClean="0"/>
              <a:t>Tiempo que tarda en enviar un mensaje a través de la red de interconexión </a:t>
            </a:r>
          </a:p>
          <a:p>
            <a:pPr lvl="1"/>
            <a:r>
              <a:rPr lang="es-ES" dirty="0" smtClean="0"/>
              <a:t>Ancho de banda</a:t>
            </a:r>
          </a:p>
          <a:p>
            <a:pPr lvl="2"/>
            <a:r>
              <a:rPr lang="es-ES" dirty="0" smtClean="0"/>
              <a:t>Número de bits que puede enviar por unidad de tiempo</a:t>
            </a:r>
          </a:p>
          <a:p>
            <a:r>
              <a:rPr lang="es-ES" dirty="0" smtClean="0"/>
              <a:t>Solución válida para un número de procesadores pequeño</a:t>
            </a:r>
          </a:p>
          <a:p>
            <a:pPr lvl="2"/>
            <a:r>
              <a:rPr lang="es-ES" dirty="0" smtClean="0"/>
              <a:t>Compartir los medios de interconexión son cuellos de  botellas</a:t>
            </a:r>
            <a:endParaRPr lang="es-ES" dirty="0"/>
          </a:p>
        </p:txBody>
      </p:sp>
      <p:sp>
        <p:nvSpPr>
          <p:cNvPr id="3" name="2 Título"/>
          <p:cNvSpPr>
            <a:spLocks noGrp="1"/>
          </p:cNvSpPr>
          <p:nvPr>
            <p:ph type="title"/>
          </p:nvPr>
        </p:nvSpPr>
        <p:spPr/>
        <p:txBody>
          <a:bodyPr>
            <a:normAutofit fontScale="90000"/>
          </a:bodyPr>
          <a:lstStyle/>
          <a:p>
            <a:r>
              <a:rPr lang="es-ES" dirty="0" smtClean="0"/>
              <a:t>4.3.2.1 Espacio de Direcciones Compartidos</a:t>
            </a:r>
            <a:endParaRPr lang="es-ES" dirty="0"/>
          </a:p>
        </p:txBody>
      </p:sp>
      <p:pic>
        <p:nvPicPr>
          <p:cNvPr id="5122" name="Picture 2"/>
          <p:cNvPicPr>
            <a:picLocks noChangeAspect="1" noChangeArrowheads="1"/>
          </p:cNvPicPr>
          <p:nvPr/>
        </p:nvPicPr>
        <p:blipFill>
          <a:blip r:embed="rId2" cstate="print"/>
          <a:srcRect/>
          <a:stretch>
            <a:fillRect/>
          </a:stretch>
        </p:blipFill>
        <p:spPr bwMode="auto">
          <a:xfrm>
            <a:off x="3779912" y="4293096"/>
            <a:ext cx="3096344" cy="1985699"/>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581</TotalTime>
  <Words>2057</Words>
  <Application>Microsoft Office PowerPoint</Application>
  <PresentationFormat>Presentación en pantalla (4:3)</PresentationFormat>
  <Paragraphs>301</Paragraphs>
  <Slides>58</Slides>
  <Notes>1</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Concurrencia</vt:lpstr>
      <vt:lpstr>Tema IV</vt:lpstr>
      <vt:lpstr>4.2 Introducción</vt:lpstr>
      <vt:lpstr>4.3 Tipos de plataforma de computación paralela</vt:lpstr>
      <vt:lpstr>Organización lógica</vt:lpstr>
      <vt:lpstr>4.3.1 Organización basada en la Estructura de Control</vt:lpstr>
      <vt:lpstr>4.3.1.1Paradigma Maestro Esclavo</vt:lpstr>
      <vt:lpstr>4.3.1.2 Paradigma SPMD (Single Program Multiple Data)</vt:lpstr>
      <vt:lpstr>4.3.2 Organización basada en el Modelo de Comunicación</vt:lpstr>
      <vt:lpstr>4.3.2.1 Espacio de Direcciones Compartidos</vt:lpstr>
      <vt:lpstr>UMA – Uniform Memory Access</vt:lpstr>
      <vt:lpstr>NUMA (Non Uniform Memory Access) – DSM (Distribute Shared Memory)</vt:lpstr>
      <vt:lpstr>ccNUMA (caché coherent NUMA)</vt:lpstr>
      <vt:lpstr>COMA (Cahé-Only Memory Access)</vt:lpstr>
      <vt:lpstr>4.3.2.2 Paso de Mensajes</vt:lpstr>
      <vt:lpstr>Organización física</vt:lpstr>
      <vt:lpstr>4.4 Sistemas de Memoria Compartida</vt:lpstr>
      <vt:lpstr>4.4.1.1 Redes Estáticas</vt:lpstr>
      <vt:lpstr>Redes bidimensionales</vt:lpstr>
      <vt:lpstr>Redes en árbol</vt:lpstr>
      <vt:lpstr>Red en árbol grueso</vt:lpstr>
      <vt:lpstr>Redes tipo Mesh</vt:lpstr>
      <vt:lpstr>Redes Hipercubos</vt:lpstr>
      <vt:lpstr>Diapositiva 23</vt:lpstr>
      <vt:lpstr>Diapositiva 24</vt:lpstr>
      <vt:lpstr>Diapositiva 25</vt:lpstr>
      <vt:lpstr>Diapositiva 26</vt:lpstr>
      <vt:lpstr>4.4.1.2 Caracterización de redes Estáticas</vt:lpstr>
      <vt:lpstr>Diapositiva 28</vt:lpstr>
      <vt:lpstr>4.4.1.3 Redes Dinámicas</vt:lpstr>
      <vt:lpstr>Redes basadas en Bus</vt:lpstr>
      <vt:lpstr>Redes Crossbar</vt:lpstr>
      <vt:lpstr>Redes Multietapas</vt:lpstr>
      <vt:lpstr>Red omega</vt:lpstr>
      <vt:lpstr>Encaminamiento</vt:lpstr>
      <vt:lpstr>Red Baseline</vt:lpstr>
      <vt:lpstr>Red butterfly</vt:lpstr>
      <vt:lpstr>4.4.1.4 Comparación de rendimientos</vt:lpstr>
      <vt:lpstr>4.4.2 Protocolo de coherencia de cache</vt:lpstr>
      <vt:lpstr>Diapositiva 39</vt:lpstr>
      <vt:lpstr>Diagrama de estados</vt:lpstr>
      <vt:lpstr>Sistema snoopy o de vigilancia de bus</vt:lpstr>
      <vt:lpstr>Sistema basado en directorios</vt:lpstr>
      <vt:lpstr>4.5 Sistema de memoria distribuida</vt:lpstr>
      <vt:lpstr>Ejemplo de arquitectura de memoria distribuida</vt:lpstr>
      <vt:lpstr>4.5.1 consideraciones generales sobre los cluster</vt:lpstr>
      <vt:lpstr>4.5.3 ¿Cuándo y cómo utilizar un cluster</vt:lpstr>
      <vt:lpstr>4.6 Rendimiento y coste en sistemas paralelos</vt:lpstr>
      <vt:lpstr>Factores</vt:lpstr>
      <vt:lpstr>4.6.1.3 Ley de Amdahl</vt:lpstr>
      <vt:lpstr>Diapositiva 50</vt:lpstr>
      <vt:lpstr>4.6.1.4 Eficiencia</vt:lpstr>
      <vt:lpstr>4.6.1.5 Coste</vt:lpstr>
      <vt:lpstr>4.6.1.6 Escalabilidad</vt:lpstr>
      <vt:lpstr>4.6.1.7 Balance de carga</vt:lpstr>
      <vt:lpstr>Balance de carga</vt:lpstr>
      <vt:lpstr>Balance de carga centralizado/distribuido</vt:lpstr>
      <vt:lpstr>4.6.2 Coste de la comunicación mediante paso de mensaje</vt:lpstr>
      <vt:lpstr>Diapositiva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IV</dc:title>
  <dc:creator>barcell</dc:creator>
  <cp:lastModifiedBy>barcell</cp:lastModifiedBy>
  <cp:revision>79</cp:revision>
  <dcterms:created xsi:type="dcterms:W3CDTF">2012-01-15T16:55:41Z</dcterms:created>
  <dcterms:modified xsi:type="dcterms:W3CDTF">2012-12-28T18:30:02Z</dcterms:modified>
</cp:coreProperties>
</file>