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sldIdLst>
    <p:sldId id="256" r:id="rId2"/>
    <p:sldId id="257" r:id="rId3"/>
    <p:sldId id="259" r:id="rId4"/>
    <p:sldId id="258" r:id="rId5"/>
    <p:sldId id="260" r:id="rId6"/>
    <p:sldId id="261" r:id="rId7"/>
    <p:sldId id="262" r:id="rId8"/>
    <p:sldId id="263" r:id="rId9"/>
    <p:sldId id="264" r:id="rId10"/>
    <p:sldId id="265" r:id="rId11"/>
    <p:sldId id="268" r:id="rId12"/>
    <p:sldId id="266" r:id="rId13"/>
    <p:sldId id="277" r:id="rId14"/>
    <p:sldId id="267" r:id="rId15"/>
    <p:sldId id="269" r:id="rId16"/>
    <p:sldId id="271" r:id="rId17"/>
    <p:sldId id="270" r:id="rId18"/>
    <p:sldId id="272" r:id="rId19"/>
    <p:sldId id="291" r:id="rId20"/>
    <p:sldId id="273" r:id="rId21"/>
    <p:sldId id="278" r:id="rId22"/>
    <p:sldId id="290" r:id="rId23"/>
    <p:sldId id="274" r:id="rId24"/>
    <p:sldId id="275" r:id="rId25"/>
    <p:sldId id="276" r:id="rId26"/>
    <p:sldId id="289" r:id="rId27"/>
    <p:sldId id="279" r:id="rId28"/>
    <p:sldId id="280" r:id="rId29"/>
    <p:sldId id="281" r:id="rId30"/>
    <p:sldId id="282" r:id="rId31"/>
    <p:sldId id="283" r:id="rId32"/>
    <p:sldId id="284" r:id="rId33"/>
    <p:sldId id="292" r:id="rId34"/>
    <p:sldId id="293" r:id="rId35"/>
    <p:sldId id="285" r:id="rId36"/>
    <p:sldId id="286" r:id="rId37"/>
    <p:sldId id="287" r:id="rId38"/>
    <p:sldId id="288" r:id="rId3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40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74FA575-7039-43B1-A21B-14CAA3C5805B}" type="datetimeFigureOut">
              <a:rPr lang="es-ES"/>
              <a:pPr>
                <a:defRPr/>
              </a:pPr>
              <a:t>14/11/2016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5F46898-D551-4F24-92DA-649571089983}" type="slidenum">
              <a:rPr lang="es-ES"/>
              <a:pPr>
                <a:defRPr/>
              </a:pPr>
              <a:t>‹Nº›</a:t>
            </a:fld>
            <a:endParaRPr lang="es-ES"/>
          </a:p>
        </p:txBody>
      </p:sp>
    </p:spTree>
    <p:extLst>
      <p:ext uri="{BB962C8B-B14F-4D97-AF65-F5344CB8AC3E}">
        <p14:creationId xmlns:p14="http://schemas.microsoft.com/office/powerpoint/2010/main" val="1134298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30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35474A-6BC9-4347-8E08-C055FDE1DADB}" type="slidenum">
              <a:rPr lang="es-ES" smtClean="0"/>
              <a:pPr/>
              <a:t>16</a:t>
            </a:fld>
            <a:endParaRPr lang="es-ES" smtClean="0"/>
          </a:p>
        </p:txBody>
      </p:sp>
    </p:spTree>
    <p:extLst>
      <p:ext uri="{BB962C8B-B14F-4D97-AF65-F5344CB8AC3E}">
        <p14:creationId xmlns:p14="http://schemas.microsoft.com/office/powerpoint/2010/main" val="1725947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s-E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4200">
                <a:solidFill>
                  <a:srgbClr val="FFFFFF"/>
                </a:solidFill>
              </a:defRPr>
            </a:lvl1pPr>
          </a:lstStyle>
          <a:p>
            <a:r>
              <a:rPr lang="es-ES"/>
              <a:t>Haga clic para cambiar el estilo de título	</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s-ES"/>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s-ES"/>
          </a:p>
        </p:txBody>
      </p:sp>
      <p:sp>
        <p:nvSpPr>
          <p:cNvPr id="19" name="Rectangle 17"/>
          <p:cNvSpPr>
            <a:spLocks noGrp="1" noChangeArrowheads="1"/>
          </p:cNvSpPr>
          <p:nvPr>
            <p:ph type="ftr" sz="quarter" idx="11"/>
          </p:nvPr>
        </p:nvSpPr>
        <p:spPr/>
        <p:txBody>
          <a:bodyPr/>
          <a:lstStyle>
            <a:lvl1pPr>
              <a:defRPr/>
            </a:lvl1pPr>
          </a:lstStyle>
          <a:p>
            <a:pPr>
              <a:defRPr/>
            </a:pPr>
            <a:endParaRPr lang="es-ES"/>
          </a:p>
        </p:txBody>
      </p:sp>
      <p:sp>
        <p:nvSpPr>
          <p:cNvPr id="20" name="Rectangle 18"/>
          <p:cNvSpPr>
            <a:spLocks noGrp="1" noChangeArrowheads="1"/>
          </p:cNvSpPr>
          <p:nvPr>
            <p:ph type="sldNum" sz="quarter" idx="12"/>
          </p:nvPr>
        </p:nvSpPr>
        <p:spPr/>
        <p:txBody>
          <a:bodyPr/>
          <a:lstStyle>
            <a:lvl1pPr>
              <a:defRPr/>
            </a:lvl1pPr>
          </a:lstStyle>
          <a:p>
            <a:pPr>
              <a:defRPr/>
            </a:pPr>
            <a:fld id="{158AC7E1-8B5F-4759-8AA1-C4C1426DC9E9}"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F18C83BF-917E-4699-A7FC-824DC2E1B745}"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457200"/>
            <a:ext cx="2057400" cy="5410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457200"/>
            <a:ext cx="60198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146FEBEC-C588-47E6-8746-42FE2A33BFC4}"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3FD4A3AD-86E1-4A7A-AC49-5A9729462B5F}"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860738C9-9F3F-4D4B-A7B7-028954C74EDB}"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3DFE6803-1862-46A7-B7DD-1AE81E7DB222}"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endParaRPr lang="es-ES"/>
          </a:p>
        </p:txBody>
      </p:sp>
      <p:sp>
        <p:nvSpPr>
          <p:cNvPr id="8" name="Rectangle 3"/>
          <p:cNvSpPr>
            <a:spLocks noGrp="1" noChangeArrowheads="1"/>
          </p:cNvSpPr>
          <p:nvPr>
            <p:ph type="sldNum" sz="quarter" idx="11"/>
          </p:nvPr>
        </p:nvSpPr>
        <p:spPr>
          <a:ln/>
        </p:spPr>
        <p:txBody>
          <a:bodyPr/>
          <a:lstStyle>
            <a:lvl1pPr>
              <a:defRPr/>
            </a:lvl1pPr>
          </a:lstStyle>
          <a:p>
            <a:pPr>
              <a:defRPr/>
            </a:pPr>
            <a:fld id="{D096F103-A130-4C24-9562-0D476BC1CA1D}" type="slidenum">
              <a:rPr lang="es-ES"/>
              <a:pPr>
                <a:defRPr/>
              </a:pPr>
              <a:t>‹Nº›</a:t>
            </a:fld>
            <a:endParaRPr lang="es-ES"/>
          </a:p>
        </p:txBody>
      </p:sp>
      <p:sp>
        <p:nvSpPr>
          <p:cNvPr id="9"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37D9A818-D6F8-41FA-85D4-3BEB523D63EB}"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0A304136-B1BB-4115-87F7-10A732382BF1}" type="slidenum">
              <a:rPr lang="es-ES"/>
              <a:pPr>
                <a:defRPr/>
              </a:pPr>
              <a:t>‹Nº›</a:t>
            </a:fld>
            <a:endParaRPr lang="es-ES"/>
          </a:p>
        </p:txBody>
      </p:sp>
      <p:sp>
        <p:nvSpPr>
          <p:cNvPr id="4"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D19B02DF-7049-423F-BA88-613E7734266A}"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96619F3E-DE8C-463E-8EFF-71F86407B017}"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s-ES"/>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ABE4C6E4-16B7-458B-A526-ECC364618879}" type="slidenum">
              <a:rPr lang="es-ES"/>
              <a:pPr>
                <a:defRPr/>
              </a:pPr>
              <a:t>‹Nº›</a:t>
            </a:fld>
            <a:endParaRPr lang="es-ES"/>
          </a:p>
        </p:txBody>
      </p:sp>
      <p:grpSp>
        <p:nvGrpSpPr>
          <p:cNvPr id="1028"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s-ES" sz="2400">
                <a:latin typeface="Times New Roman" pitchFamily="18"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s-ES" sz="2400">
                <a:latin typeface="Times New Roman" pitchFamily="18"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s-ES">
                <a:solidFill>
                  <a:schemeClr val="hlink"/>
                </a:solidFill>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s-ES">
                <a:solidFill>
                  <a:schemeClr val="hlink"/>
                </a:solidFill>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s-ES">
                <a:solidFill>
                  <a:schemeClr val="accent2"/>
                </a:solidFill>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s-ES">
                <a:solidFill>
                  <a:schemeClr val="hlink"/>
                </a:solidFill>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s-ES">
                <a:solidFill>
                  <a:schemeClr val="accent2"/>
                </a:solidFill>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s-E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cs typeface="Arial" charset="0"/>
        </a:defRPr>
      </a:lvl2pPr>
      <a:lvl3pPr algn="l" rtl="0" eaLnBrk="0" fontAlgn="base" hangingPunct="0">
        <a:spcBef>
          <a:spcPct val="0"/>
        </a:spcBef>
        <a:spcAft>
          <a:spcPct val="0"/>
        </a:spcAft>
        <a:defRPr sz="3600">
          <a:solidFill>
            <a:schemeClr val="tx1"/>
          </a:solidFill>
          <a:latin typeface="Arial" charset="0"/>
          <a:cs typeface="Arial" charset="0"/>
        </a:defRPr>
      </a:lvl3pPr>
      <a:lvl4pPr algn="l" rtl="0" eaLnBrk="0" fontAlgn="base" hangingPunct="0">
        <a:spcBef>
          <a:spcPct val="0"/>
        </a:spcBef>
        <a:spcAft>
          <a:spcPct val="0"/>
        </a:spcAft>
        <a:defRPr sz="3600">
          <a:solidFill>
            <a:schemeClr val="tx1"/>
          </a:solidFill>
          <a:latin typeface="Arial" charset="0"/>
          <a:cs typeface="Arial" charset="0"/>
        </a:defRPr>
      </a:lvl4pPr>
      <a:lvl5pPr algn="l" rtl="0" eaLnBrk="0" fontAlgn="base" hangingPunct="0">
        <a:spcBef>
          <a:spcPct val="0"/>
        </a:spcBef>
        <a:spcAft>
          <a:spcPct val="0"/>
        </a:spcAft>
        <a:defRPr sz="3600">
          <a:solidFill>
            <a:schemeClr val="tx1"/>
          </a:solidFill>
          <a:latin typeface="Arial" charset="0"/>
          <a:cs typeface="Arial" charset="0"/>
        </a:defRPr>
      </a:lvl5pPr>
      <a:lvl6pPr marL="457200" algn="l" rtl="0" fontAlgn="base">
        <a:spcBef>
          <a:spcPct val="0"/>
        </a:spcBef>
        <a:spcAft>
          <a:spcPct val="0"/>
        </a:spcAft>
        <a:defRPr sz="3600">
          <a:solidFill>
            <a:schemeClr val="tx1"/>
          </a:solidFill>
          <a:latin typeface="Arial" charset="0"/>
          <a:cs typeface="Arial" charset="0"/>
        </a:defRPr>
      </a:lvl6pPr>
      <a:lvl7pPr marL="914400" algn="l" rtl="0" fontAlgn="base">
        <a:spcBef>
          <a:spcPct val="0"/>
        </a:spcBef>
        <a:spcAft>
          <a:spcPct val="0"/>
        </a:spcAft>
        <a:defRPr sz="3600">
          <a:solidFill>
            <a:schemeClr val="tx1"/>
          </a:solidFill>
          <a:latin typeface="Arial" charset="0"/>
          <a:cs typeface="Arial" charset="0"/>
        </a:defRPr>
      </a:lvl7pPr>
      <a:lvl8pPr marL="1371600" algn="l" rtl="0" fontAlgn="base">
        <a:spcBef>
          <a:spcPct val="0"/>
        </a:spcBef>
        <a:spcAft>
          <a:spcPct val="0"/>
        </a:spcAft>
        <a:defRPr sz="3600">
          <a:solidFill>
            <a:schemeClr val="tx1"/>
          </a:solidFill>
          <a:latin typeface="Arial" charset="0"/>
          <a:cs typeface="Arial" charset="0"/>
        </a:defRPr>
      </a:lvl8pPr>
      <a:lvl9pPr marL="1828800" algn="l" rtl="0" fontAlgn="base">
        <a:spcBef>
          <a:spcPct val="0"/>
        </a:spcBef>
        <a:spcAft>
          <a:spcPct val="0"/>
        </a:spcAft>
        <a:defRPr sz="36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s-ES" smtClean="0"/>
              <a:t>TEMA V</a:t>
            </a:r>
          </a:p>
        </p:txBody>
      </p:sp>
      <p:sp>
        <p:nvSpPr>
          <p:cNvPr id="3075" name="Rectangle 3"/>
          <p:cNvSpPr>
            <a:spLocks noGrp="1" noChangeArrowheads="1"/>
          </p:cNvSpPr>
          <p:nvPr>
            <p:ph type="subTitle" idx="1"/>
          </p:nvPr>
        </p:nvSpPr>
        <p:spPr/>
        <p:txBody>
          <a:bodyPr/>
          <a:lstStyle/>
          <a:p>
            <a:pPr eaLnBrk="1" hangingPunct="1">
              <a:lnSpc>
                <a:spcPct val="90000"/>
              </a:lnSpc>
            </a:pPr>
            <a:r>
              <a:rPr lang="es-ES" sz="3000" smtClean="0"/>
              <a:t>EXIGENCIAS COMPUTACIONALES DE LA LÓGICA SECUENCIAL: CIRCUITOS BIESTABLES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6"/>
          <p:cNvPicPr>
            <a:picLocks noChangeAspect="1" noChangeArrowheads="1"/>
          </p:cNvPicPr>
          <p:nvPr/>
        </p:nvPicPr>
        <p:blipFill>
          <a:blip r:embed="rId2" cstate="print"/>
          <a:srcRect/>
          <a:stretch>
            <a:fillRect/>
          </a:stretch>
        </p:blipFill>
        <p:spPr bwMode="auto">
          <a:xfrm>
            <a:off x="2916238" y="1268413"/>
            <a:ext cx="6048375" cy="5214937"/>
          </a:xfrm>
          <a:prstGeom prst="rect">
            <a:avLst/>
          </a:prstGeom>
          <a:noFill/>
          <a:ln w="9525">
            <a:noFill/>
            <a:miter lim="800000"/>
            <a:headEnd/>
            <a:tailEnd/>
          </a:ln>
        </p:spPr>
      </p:pic>
      <p:sp>
        <p:nvSpPr>
          <p:cNvPr id="12290" name="Rectangle 2"/>
          <p:cNvSpPr>
            <a:spLocks noGrp="1" noChangeArrowheads="1"/>
          </p:cNvSpPr>
          <p:nvPr>
            <p:ph type="title"/>
          </p:nvPr>
        </p:nvSpPr>
        <p:spPr>
          <a:xfrm>
            <a:off x="457200" y="457200"/>
            <a:ext cx="8229600" cy="811213"/>
          </a:xfrm>
        </p:spPr>
        <p:txBody>
          <a:bodyPr/>
          <a:lstStyle/>
          <a:p>
            <a:pPr eaLnBrk="1" hangingPunct="1"/>
            <a:r>
              <a:rPr lang="es-ES" sz="3200" smtClean="0"/>
              <a:t>5.2. El Tiempo en Digital: comportamiento síncrono y asíncrono</a:t>
            </a:r>
          </a:p>
        </p:txBody>
      </p:sp>
      <p:sp>
        <p:nvSpPr>
          <p:cNvPr id="15365" name="Rectangle 5"/>
          <p:cNvSpPr>
            <a:spLocks noGrp="1" noChangeArrowheads="1"/>
          </p:cNvSpPr>
          <p:nvPr>
            <p:ph type="body" idx="1"/>
          </p:nvPr>
        </p:nvSpPr>
        <p:spPr>
          <a:xfrm>
            <a:off x="179512" y="1556792"/>
            <a:ext cx="3528392" cy="4926558"/>
          </a:xfrm>
        </p:spPr>
        <p:txBody>
          <a:bodyPr>
            <a:normAutofit fontScale="62500" lnSpcReduction="20000"/>
          </a:bodyPr>
          <a:lstStyle/>
          <a:p>
            <a:pPr eaLnBrk="1" hangingPunct="1">
              <a:lnSpc>
                <a:spcPct val="90000"/>
              </a:lnSpc>
              <a:defRPr/>
            </a:pPr>
            <a:r>
              <a:rPr lang="es-ES" sz="2800" dirty="0" smtClean="0"/>
              <a:t>Síncrono </a:t>
            </a:r>
          </a:p>
          <a:p>
            <a:pPr lvl="1" eaLnBrk="1" hangingPunct="1">
              <a:lnSpc>
                <a:spcPct val="90000"/>
              </a:lnSpc>
              <a:defRPr/>
            </a:pPr>
            <a:r>
              <a:rPr lang="es-ES" sz="2400" dirty="0"/>
              <a:t>C</a:t>
            </a:r>
            <a:r>
              <a:rPr lang="es-ES" sz="2400" dirty="0" smtClean="0"/>
              <a:t>ambia al cambiar las entradas y cumplir una condición de reloj (onda cuadrada).</a:t>
            </a:r>
          </a:p>
          <a:p>
            <a:pPr lvl="1" eaLnBrk="1" hangingPunct="1">
              <a:lnSpc>
                <a:spcPct val="90000"/>
              </a:lnSpc>
              <a:defRPr/>
            </a:pPr>
            <a:r>
              <a:rPr lang="es-ES" sz="2400" dirty="0" smtClean="0"/>
              <a:t>Están gobernados por un reloj</a:t>
            </a:r>
          </a:p>
          <a:p>
            <a:pPr lvl="1" eaLnBrk="1" hangingPunct="1">
              <a:lnSpc>
                <a:spcPct val="90000"/>
              </a:lnSpc>
              <a:defRPr/>
            </a:pPr>
            <a:r>
              <a:rPr lang="es-ES" sz="2400" dirty="0" smtClean="0"/>
              <a:t>Los sucesos ocurren en los entornos de los pulsos de reloj</a:t>
            </a:r>
          </a:p>
          <a:p>
            <a:pPr lvl="1" eaLnBrk="1" hangingPunct="1">
              <a:lnSpc>
                <a:spcPct val="90000"/>
              </a:lnSpc>
              <a:defRPr/>
            </a:pPr>
            <a:r>
              <a:rPr lang="es-ES" sz="2400" dirty="0" smtClean="0"/>
              <a:t>Poseen una entrada adicional para la entrada de reloj, que controlan los instantes que se hacen efectivos los cambios</a:t>
            </a:r>
          </a:p>
          <a:p>
            <a:pPr eaLnBrk="1" hangingPunct="1">
              <a:lnSpc>
                <a:spcPct val="90000"/>
              </a:lnSpc>
              <a:defRPr/>
            </a:pPr>
            <a:r>
              <a:rPr lang="es-ES" sz="3300" dirty="0" smtClean="0"/>
              <a:t>Tiempo de asentamiento (</a:t>
            </a:r>
            <a:r>
              <a:rPr lang="es-ES" sz="3300" dirty="0" err="1"/>
              <a:t>S</a:t>
            </a:r>
            <a:r>
              <a:rPr lang="es-ES" sz="3300" dirty="0" err="1" smtClean="0"/>
              <a:t>etup</a:t>
            </a:r>
            <a:r>
              <a:rPr lang="es-ES" sz="3300" dirty="0" smtClean="0"/>
              <a:t> Time </a:t>
            </a:r>
            <a:r>
              <a:rPr lang="es-ES" sz="3300" dirty="0" err="1" smtClean="0"/>
              <a:t>t</a:t>
            </a:r>
            <a:r>
              <a:rPr lang="es-ES" sz="3300" baseline="-25000" dirty="0" err="1" smtClean="0"/>
              <a:t>su</a:t>
            </a:r>
            <a:r>
              <a:rPr lang="es-ES" sz="3300" dirty="0"/>
              <a:t>)</a:t>
            </a:r>
            <a:endParaRPr lang="es-ES" sz="3300" dirty="0" smtClean="0"/>
          </a:p>
          <a:p>
            <a:pPr lvl="1" eaLnBrk="1" hangingPunct="1">
              <a:lnSpc>
                <a:spcPct val="90000"/>
              </a:lnSpc>
              <a:defRPr/>
            </a:pPr>
            <a:r>
              <a:rPr lang="es-ES" dirty="0" smtClean="0"/>
              <a:t>Garantiza que las señales de entrada han alcanzado nivel estable</a:t>
            </a:r>
          </a:p>
          <a:p>
            <a:pPr eaLnBrk="1" hangingPunct="1">
              <a:lnSpc>
                <a:spcPct val="90000"/>
              </a:lnSpc>
              <a:defRPr/>
            </a:pPr>
            <a:r>
              <a:rPr lang="es-ES" sz="3700" dirty="0" smtClean="0"/>
              <a:t>Tiempo de retención (</a:t>
            </a:r>
            <a:r>
              <a:rPr lang="es-ES" sz="3700" dirty="0" err="1" smtClean="0"/>
              <a:t>hold</a:t>
            </a:r>
            <a:r>
              <a:rPr lang="es-ES" sz="3700" dirty="0" smtClean="0"/>
              <a:t> time </a:t>
            </a:r>
            <a:r>
              <a:rPr lang="es-ES" sz="3700" dirty="0" err="1" smtClean="0"/>
              <a:t>t</a:t>
            </a:r>
            <a:r>
              <a:rPr lang="es-ES" sz="3700" baseline="-25000" dirty="0" err="1" smtClean="0"/>
              <a:t>h</a:t>
            </a:r>
            <a:r>
              <a:rPr lang="es-ES" sz="3700" dirty="0"/>
              <a:t>)</a:t>
            </a:r>
            <a:endParaRPr lang="es-ES" sz="3700" dirty="0" smtClean="0"/>
          </a:p>
          <a:p>
            <a:pPr lvl="1" eaLnBrk="1" hangingPunct="1">
              <a:lnSpc>
                <a:spcPct val="90000"/>
              </a:lnSpc>
              <a:defRPr/>
            </a:pPr>
            <a:r>
              <a:rPr lang="es-ES" dirty="0" smtClean="0"/>
              <a:t>Tiempo que las entradas tienen que permanecer estables después del pulso de reloj</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cstate="print"/>
          <a:srcRect/>
          <a:stretch>
            <a:fillRect/>
          </a:stretch>
        </p:blipFill>
        <p:spPr bwMode="auto">
          <a:xfrm>
            <a:off x="3275856" y="1124744"/>
            <a:ext cx="5715000" cy="3492500"/>
          </a:xfrm>
          <a:prstGeom prst="rect">
            <a:avLst/>
          </a:prstGeom>
          <a:noFill/>
          <a:ln w="9525">
            <a:noFill/>
            <a:miter lim="800000"/>
            <a:headEnd/>
            <a:tailEnd/>
          </a:ln>
        </p:spPr>
      </p:pic>
      <p:sp>
        <p:nvSpPr>
          <p:cNvPr id="13315" name="Rectangle 5"/>
          <p:cNvSpPr>
            <a:spLocks noGrp="1" noChangeArrowheads="1"/>
          </p:cNvSpPr>
          <p:nvPr>
            <p:ph type="title"/>
          </p:nvPr>
        </p:nvSpPr>
        <p:spPr>
          <a:xfrm>
            <a:off x="457200" y="457200"/>
            <a:ext cx="8229600" cy="884238"/>
          </a:xfrm>
        </p:spPr>
        <p:txBody>
          <a:bodyPr/>
          <a:lstStyle/>
          <a:p>
            <a:pPr eaLnBrk="1" hangingPunct="1"/>
            <a:r>
              <a:rPr lang="es-ES" smtClean="0"/>
              <a:t>Asíncrono</a:t>
            </a:r>
          </a:p>
        </p:txBody>
      </p:sp>
      <p:sp>
        <p:nvSpPr>
          <p:cNvPr id="18438" name="Rectangle 6"/>
          <p:cNvSpPr>
            <a:spLocks noGrp="1" noChangeArrowheads="1"/>
          </p:cNvSpPr>
          <p:nvPr>
            <p:ph type="body" idx="1"/>
          </p:nvPr>
        </p:nvSpPr>
        <p:spPr>
          <a:xfrm>
            <a:off x="457200" y="1268413"/>
            <a:ext cx="3394720" cy="4598987"/>
          </a:xfrm>
        </p:spPr>
        <p:txBody>
          <a:bodyPr>
            <a:normAutofit fontScale="77500" lnSpcReduction="20000"/>
          </a:bodyPr>
          <a:lstStyle/>
          <a:p>
            <a:pPr eaLnBrk="1" hangingPunct="1">
              <a:defRPr/>
            </a:pPr>
            <a:r>
              <a:rPr lang="es-ES" dirty="0" smtClean="0"/>
              <a:t>Asíncrono  </a:t>
            </a:r>
          </a:p>
          <a:p>
            <a:pPr lvl="1" eaLnBrk="1" hangingPunct="1">
              <a:defRPr/>
            </a:pPr>
            <a:r>
              <a:rPr lang="es-ES" dirty="0"/>
              <a:t>C</a:t>
            </a:r>
            <a:r>
              <a:rPr lang="es-ES" dirty="0" smtClean="0"/>
              <a:t>ambia al cambiar las entradas.</a:t>
            </a:r>
          </a:p>
          <a:p>
            <a:pPr eaLnBrk="1" hangingPunct="1">
              <a:defRPr/>
            </a:pPr>
            <a:r>
              <a:rPr lang="es-ES" dirty="0" smtClean="0"/>
              <a:t>M. Fundamental:</a:t>
            </a:r>
          </a:p>
          <a:p>
            <a:pPr lvl="1" eaLnBrk="1" hangingPunct="1">
              <a:defRPr/>
            </a:pPr>
            <a:r>
              <a:rPr lang="es-ES" dirty="0" smtClean="0"/>
              <a:t>No puede existir cambio simultáneo en las variables de entrada</a:t>
            </a:r>
          </a:p>
          <a:p>
            <a:pPr eaLnBrk="1" hangingPunct="1">
              <a:defRPr/>
            </a:pPr>
            <a:r>
              <a:rPr lang="es-ES" dirty="0" smtClean="0"/>
              <a:t>Modos Pulso:</a:t>
            </a:r>
          </a:p>
          <a:p>
            <a:pPr lvl="1" eaLnBrk="1" hangingPunct="1">
              <a:defRPr/>
            </a:pPr>
            <a:r>
              <a:rPr lang="es-ES" dirty="0" smtClean="0"/>
              <a:t>Las señales solo están en alta un corto periodo de tiempo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6"/>
          <p:cNvPicPr>
            <a:picLocks noChangeAspect="1" noChangeArrowheads="1"/>
          </p:cNvPicPr>
          <p:nvPr/>
        </p:nvPicPr>
        <p:blipFill>
          <a:blip r:embed="rId2" cstate="print"/>
          <a:srcRect/>
          <a:stretch>
            <a:fillRect/>
          </a:stretch>
        </p:blipFill>
        <p:spPr bwMode="auto">
          <a:xfrm>
            <a:off x="3203575" y="1052513"/>
            <a:ext cx="5724525" cy="5080000"/>
          </a:xfrm>
          <a:prstGeom prst="rect">
            <a:avLst/>
          </a:prstGeom>
          <a:noFill/>
          <a:ln w="9525">
            <a:noFill/>
            <a:miter lim="800000"/>
            <a:headEnd/>
            <a:tailEnd/>
          </a:ln>
        </p:spPr>
      </p:pic>
      <p:sp>
        <p:nvSpPr>
          <p:cNvPr id="14338" name="Rectangle 2"/>
          <p:cNvSpPr>
            <a:spLocks noGrp="1" noChangeArrowheads="1"/>
          </p:cNvSpPr>
          <p:nvPr>
            <p:ph type="title"/>
          </p:nvPr>
        </p:nvSpPr>
        <p:spPr>
          <a:xfrm>
            <a:off x="457200" y="457200"/>
            <a:ext cx="8229600" cy="811560"/>
          </a:xfrm>
        </p:spPr>
        <p:txBody>
          <a:bodyPr/>
          <a:lstStyle/>
          <a:p>
            <a:pPr eaLnBrk="1" hangingPunct="1"/>
            <a:r>
              <a:rPr lang="es-ES" sz="3200" dirty="0" smtClean="0"/>
              <a:t>5.3. </a:t>
            </a:r>
            <a:r>
              <a:rPr lang="es-ES" sz="3200" dirty="0" err="1" smtClean="0"/>
              <a:t>Biestables</a:t>
            </a:r>
            <a:endParaRPr lang="es-ES" sz="3200" dirty="0" smtClean="0"/>
          </a:p>
        </p:txBody>
      </p:sp>
      <p:sp>
        <p:nvSpPr>
          <p:cNvPr id="14339" name="Rectangle 5"/>
          <p:cNvSpPr>
            <a:spLocks noGrp="1" noChangeArrowheads="1"/>
          </p:cNvSpPr>
          <p:nvPr>
            <p:ph type="body" idx="1"/>
          </p:nvPr>
        </p:nvSpPr>
        <p:spPr>
          <a:xfrm>
            <a:off x="255769" y="1649413"/>
            <a:ext cx="3164103" cy="3886200"/>
          </a:xfrm>
        </p:spPr>
        <p:txBody>
          <a:bodyPr/>
          <a:lstStyle/>
          <a:p>
            <a:pPr eaLnBrk="1" hangingPunct="1">
              <a:lnSpc>
                <a:spcPct val="80000"/>
              </a:lnSpc>
            </a:pPr>
            <a:r>
              <a:rPr lang="es-ES" sz="2000" dirty="0" smtClean="0"/>
              <a:t>Encargados de almacenar el estado interno del sistema</a:t>
            </a:r>
          </a:p>
          <a:p>
            <a:pPr eaLnBrk="1" hangingPunct="1">
              <a:lnSpc>
                <a:spcPct val="80000"/>
              </a:lnSpc>
            </a:pPr>
            <a:r>
              <a:rPr lang="es-ES" sz="2000" dirty="0" smtClean="0"/>
              <a:t>Los circuitos </a:t>
            </a:r>
            <a:r>
              <a:rPr lang="es-ES" sz="2000" dirty="0" err="1" smtClean="0"/>
              <a:t>biestables</a:t>
            </a:r>
            <a:r>
              <a:rPr lang="es-ES" sz="2000" dirty="0" smtClean="0"/>
              <a:t> son circuitos binario (con dos estados)</a:t>
            </a:r>
          </a:p>
          <a:p>
            <a:pPr eaLnBrk="1" hangingPunct="1">
              <a:lnSpc>
                <a:spcPct val="80000"/>
              </a:lnSpc>
            </a:pPr>
            <a:r>
              <a:rPr lang="es-ES" sz="2000" dirty="0" smtClean="0"/>
              <a:t>Ambos estados son estables </a:t>
            </a:r>
          </a:p>
          <a:p>
            <a:pPr lvl="1" eaLnBrk="1" hangingPunct="1">
              <a:lnSpc>
                <a:spcPct val="80000"/>
              </a:lnSpc>
            </a:pPr>
            <a:r>
              <a:rPr lang="es-ES" sz="1600" dirty="0" smtClean="0"/>
              <a:t>Es necesario una señal externa para hacerlos cambiar de estado</a:t>
            </a:r>
          </a:p>
          <a:p>
            <a:pPr eaLnBrk="1" hangingPunct="1">
              <a:lnSpc>
                <a:spcPct val="80000"/>
              </a:lnSpc>
            </a:pPr>
            <a:r>
              <a:rPr lang="es-ES" sz="2000" dirty="0" smtClean="0"/>
              <a:t>Tipos</a:t>
            </a:r>
          </a:p>
          <a:p>
            <a:pPr lvl="1" eaLnBrk="1" hangingPunct="1">
              <a:lnSpc>
                <a:spcPct val="80000"/>
              </a:lnSpc>
            </a:pPr>
            <a:r>
              <a:rPr lang="es-ES" sz="1600" dirty="0" smtClean="0"/>
              <a:t>D, T, R-S, J-K</a:t>
            </a:r>
          </a:p>
          <a:p>
            <a:pPr eaLnBrk="1" hangingPunct="1">
              <a:lnSpc>
                <a:spcPct val="80000"/>
              </a:lnSpc>
            </a:pPr>
            <a:endParaRPr lang="es-ES" sz="20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cstate="print"/>
          <a:srcRect/>
          <a:stretch>
            <a:fillRect/>
          </a:stretch>
        </p:blipFill>
        <p:spPr bwMode="auto">
          <a:xfrm>
            <a:off x="323850" y="1268413"/>
            <a:ext cx="8461375" cy="3913187"/>
          </a:xfrm>
          <a:prstGeom prst="rect">
            <a:avLst/>
          </a:prstGeom>
          <a:noFill/>
          <a:ln w="9525">
            <a:noFill/>
            <a:miter lim="800000"/>
            <a:headEnd/>
            <a:tailEnd/>
          </a:ln>
        </p:spPr>
      </p:pic>
      <p:sp>
        <p:nvSpPr>
          <p:cNvPr id="15363" name="2 CuadroTexto"/>
          <p:cNvSpPr txBox="1">
            <a:spLocks noChangeArrowheads="1"/>
          </p:cNvSpPr>
          <p:nvPr/>
        </p:nvSpPr>
        <p:spPr bwMode="auto">
          <a:xfrm>
            <a:off x="827088" y="5373688"/>
            <a:ext cx="7416800" cy="646112"/>
          </a:xfrm>
          <a:prstGeom prst="rect">
            <a:avLst/>
          </a:prstGeom>
          <a:noFill/>
          <a:ln w="9525">
            <a:noFill/>
            <a:miter lim="800000"/>
            <a:headEnd/>
            <a:tailEnd/>
          </a:ln>
        </p:spPr>
        <p:txBody>
          <a:bodyPr>
            <a:spAutoFit/>
          </a:bodyPr>
          <a:lstStyle/>
          <a:p>
            <a:r>
              <a:rPr lang="es-ES"/>
              <a:t>Cada tipo (RS, JK, D, T), las señales de entrada pueden ser síncronos   por nivel, por pulso o por flanco, o Asíncronos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57200"/>
            <a:ext cx="8229600" cy="450850"/>
          </a:xfrm>
        </p:spPr>
        <p:txBody>
          <a:bodyPr/>
          <a:lstStyle/>
          <a:p>
            <a:pPr eaLnBrk="1" hangingPunct="1"/>
            <a:r>
              <a:rPr lang="es-ES" sz="3200" smtClean="0"/>
              <a:t>5.3.1. R-S (asíncrono) Básico </a:t>
            </a:r>
          </a:p>
        </p:txBody>
      </p:sp>
      <p:sp>
        <p:nvSpPr>
          <p:cNvPr id="17411" name="Rectangle 3"/>
          <p:cNvSpPr>
            <a:spLocks noGrp="1" noChangeArrowheads="1"/>
          </p:cNvSpPr>
          <p:nvPr>
            <p:ph type="body" idx="1"/>
          </p:nvPr>
        </p:nvSpPr>
        <p:spPr>
          <a:xfrm>
            <a:off x="395288" y="1268413"/>
            <a:ext cx="2520528" cy="1944687"/>
          </a:xfrm>
        </p:spPr>
        <p:txBody>
          <a:bodyPr>
            <a:normAutofit fontScale="85000" lnSpcReduction="20000"/>
          </a:bodyPr>
          <a:lstStyle/>
          <a:p>
            <a:pPr eaLnBrk="1" hangingPunct="1">
              <a:defRPr/>
            </a:pPr>
            <a:r>
              <a:rPr lang="es-ES" dirty="0" smtClean="0"/>
              <a:t>R: </a:t>
            </a:r>
          </a:p>
          <a:p>
            <a:pPr lvl="1" eaLnBrk="1" hangingPunct="1">
              <a:defRPr/>
            </a:pPr>
            <a:r>
              <a:rPr lang="es-ES" dirty="0"/>
              <a:t>P</a:t>
            </a:r>
            <a:r>
              <a:rPr lang="es-ES" dirty="0" smtClean="0"/>
              <a:t>uesta a cero</a:t>
            </a:r>
          </a:p>
          <a:p>
            <a:pPr eaLnBrk="1" hangingPunct="1">
              <a:defRPr/>
            </a:pPr>
            <a:r>
              <a:rPr lang="es-ES" dirty="0" smtClean="0"/>
              <a:t>S:</a:t>
            </a:r>
          </a:p>
          <a:p>
            <a:pPr lvl="1" eaLnBrk="1" hangingPunct="1">
              <a:defRPr/>
            </a:pPr>
            <a:r>
              <a:rPr lang="es-ES" dirty="0" smtClean="0"/>
              <a:t> </a:t>
            </a:r>
            <a:r>
              <a:rPr lang="es-ES" dirty="0"/>
              <a:t>P</a:t>
            </a:r>
            <a:r>
              <a:rPr lang="es-ES" dirty="0" smtClean="0"/>
              <a:t>uesta a 1</a:t>
            </a:r>
          </a:p>
          <a:p>
            <a:pPr eaLnBrk="1" hangingPunct="1">
              <a:defRPr/>
            </a:pPr>
            <a:endParaRPr lang="es-ES" dirty="0" smtClean="0"/>
          </a:p>
        </p:txBody>
      </p:sp>
      <p:pic>
        <p:nvPicPr>
          <p:cNvPr id="16388" name="Picture 4"/>
          <p:cNvPicPr>
            <a:picLocks noChangeAspect="1" noChangeArrowheads="1"/>
          </p:cNvPicPr>
          <p:nvPr/>
        </p:nvPicPr>
        <p:blipFill>
          <a:blip r:embed="rId2" cstate="print"/>
          <a:srcRect/>
          <a:stretch>
            <a:fillRect/>
          </a:stretch>
        </p:blipFill>
        <p:spPr bwMode="auto">
          <a:xfrm>
            <a:off x="2915816" y="1047577"/>
            <a:ext cx="5976937" cy="53070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p:cNvPicPr>
            <a:picLocks noChangeAspect="1" noChangeArrowheads="1"/>
          </p:cNvPicPr>
          <p:nvPr/>
        </p:nvPicPr>
        <p:blipFill>
          <a:blip r:embed="rId2" cstate="print"/>
          <a:srcRect/>
          <a:stretch>
            <a:fillRect/>
          </a:stretch>
        </p:blipFill>
        <p:spPr bwMode="auto">
          <a:xfrm>
            <a:off x="0" y="333375"/>
            <a:ext cx="4586288" cy="6092825"/>
          </a:xfrm>
          <a:prstGeom prst="rect">
            <a:avLst/>
          </a:prstGeom>
          <a:noFill/>
          <a:ln w="9525">
            <a:noFill/>
            <a:miter lim="800000"/>
            <a:headEnd/>
            <a:tailEnd/>
          </a:ln>
        </p:spPr>
      </p:pic>
      <p:pic>
        <p:nvPicPr>
          <p:cNvPr id="17411" name="Picture 6"/>
          <p:cNvPicPr>
            <a:picLocks noChangeAspect="1" noChangeArrowheads="1"/>
          </p:cNvPicPr>
          <p:nvPr/>
        </p:nvPicPr>
        <p:blipFill>
          <a:blip r:embed="rId3" cstate="print"/>
          <a:srcRect/>
          <a:stretch>
            <a:fillRect/>
          </a:stretch>
        </p:blipFill>
        <p:spPr bwMode="auto">
          <a:xfrm>
            <a:off x="4532313" y="404813"/>
            <a:ext cx="4611687" cy="6273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print"/>
          <a:srcRect/>
          <a:stretch>
            <a:fillRect/>
          </a:stretch>
        </p:blipFill>
        <p:spPr bwMode="auto">
          <a:xfrm>
            <a:off x="468313" y="620713"/>
            <a:ext cx="8496300" cy="580866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a:xfrm>
            <a:off x="457200" y="457200"/>
            <a:ext cx="8229600" cy="739775"/>
          </a:xfrm>
        </p:spPr>
        <p:txBody>
          <a:bodyPr/>
          <a:lstStyle/>
          <a:p>
            <a:pPr eaLnBrk="1" hangingPunct="1"/>
            <a:r>
              <a:rPr lang="es-ES" smtClean="0"/>
              <a:t>5.3.2. R-S Sincronizado a Niveles</a:t>
            </a:r>
          </a:p>
        </p:txBody>
      </p:sp>
      <p:pic>
        <p:nvPicPr>
          <p:cNvPr id="19459" name="Picture 6"/>
          <p:cNvPicPr>
            <a:picLocks noChangeAspect="1" noChangeArrowheads="1"/>
          </p:cNvPicPr>
          <p:nvPr/>
        </p:nvPicPr>
        <p:blipFill>
          <a:blip r:embed="rId2" cstate="print"/>
          <a:srcRect/>
          <a:stretch>
            <a:fillRect/>
          </a:stretch>
        </p:blipFill>
        <p:spPr bwMode="auto">
          <a:xfrm>
            <a:off x="179388" y="1196975"/>
            <a:ext cx="8267700" cy="5137150"/>
          </a:xfrm>
          <a:prstGeom prst="rect">
            <a:avLst/>
          </a:prstGeom>
          <a:noFill/>
          <a:ln w="9525">
            <a:noFill/>
            <a:miter lim="800000"/>
            <a:headEnd/>
            <a:tailEnd/>
          </a:ln>
        </p:spPr>
      </p:pic>
      <p:sp>
        <p:nvSpPr>
          <p:cNvPr id="19460" name="3 CuadroTexto"/>
          <p:cNvSpPr txBox="1">
            <a:spLocks noChangeArrowheads="1"/>
          </p:cNvSpPr>
          <p:nvPr/>
        </p:nvSpPr>
        <p:spPr bwMode="auto">
          <a:xfrm>
            <a:off x="0" y="6308725"/>
            <a:ext cx="9144000" cy="369888"/>
          </a:xfrm>
          <a:prstGeom prst="rect">
            <a:avLst/>
          </a:prstGeom>
          <a:noFill/>
          <a:ln w="9525">
            <a:noFill/>
            <a:miter lim="800000"/>
            <a:headEnd/>
            <a:tailEnd/>
          </a:ln>
        </p:spPr>
        <p:txBody>
          <a:bodyPr>
            <a:spAutoFit/>
          </a:bodyPr>
          <a:lstStyle/>
          <a:p>
            <a:r>
              <a:rPr lang="es-ES"/>
              <a:t>Si el nivel es muy ancho, se pueden cometer errores de cambio de valor de R o 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57200" y="457200"/>
            <a:ext cx="8229600" cy="595313"/>
          </a:xfrm>
        </p:spPr>
        <p:txBody>
          <a:bodyPr/>
          <a:lstStyle/>
          <a:p>
            <a:pPr eaLnBrk="1" hangingPunct="1"/>
            <a:r>
              <a:rPr lang="es-ES" sz="3200" smtClean="0"/>
              <a:t>5.3.3. Disparo por Flancos</a:t>
            </a:r>
          </a:p>
        </p:txBody>
      </p:sp>
      <p:pic>
        <p:nvPicPr>
          <p:cNvPr id="20483" name="Picture 5"/>
          <p:cNvPicPr>
            <a:picLocks noChangeAspect="1" noChangeArrowheads="1"/>
          </p:cNvPicPr>
          <p:nvPr/>
        </p:nvPicPr>
        <p:blipFill>
          <a:blip r:embed="rId2" cstate="print"/>
          <a:srcRect/>
          <a:stretch>
            <a:fillRect/>
          </a:stretch>
        </p:blipFill>
        <p:spPr bwMode="auto">
          <a:xfrm>
            <a:off x="539750" y="1125538"/>
            <a:ext cx="7921625" cy="532606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395288" y="2060575"/>
            <a:ext cx="7921625" cy="4252913"/>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539750" y="620713"/>
            <a:ext cx="8215313" cy="14398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323850" y="476250"/>
            <a:ext cx="8424863" cy="5859463"/>
          </a:xfrm>
          <a:prstGeom prst="rect">
            <a:avLst/>
          </a:prstGeom>
          <a:noFill/>
          <a:ln w="9525">
            <a:noFill/>
            <a:miter lim="800000"/>
            <a:headEnd/>
            <a:tailEnd/>
          </a:ln>
        </p:spPr>
        <p:txBody>
          <a:bodyPr>
            <a:spAutoFit/>
          </a:bodyPr>
          <a:lstStyle/>
          <a:p>
            <a:r>
              <a:rPr lang="es-ES"/>
              <a:t>TEMA 5: EXIGENCIAS COMPUTACIONALES DE LA LÓGICA SECUENCIAL: CIRCUITOS BIESTABLES</a:t>
            </a:r>
          </a:p>
          <a:p>
            <a:r>
              <a:rPr lang="es-ES"/>
              <a:t>· Contexto</a:t>
            </a:r>
          </a:p>
          <a:p>
            <a:r>
              <a:rPr lang="es-ES"/>
              <a:t>· Conocimiento Previo Necesario</a:t>
            </a:r>
          </a:p>
          <a:p>
            <a:r>
              <a:rPr lang="es-ES"/>
              <a:t>· Objetivos del Tema</a:t>
            </a:r>
          </a:p>
          <a:p>
            <a:r>
              <a:rPr lang="es-ES"/>
              <a:t>· Guía de Estudio</a:t>
            </a:r>
          </a:p>
          <a:p>
            <a:r>
              <a:rPr lang="es-ES"/>
              <a:t>· Contenido del Tema</a:t>
            </a:r>
          </a:p>
          <a:p>
            <a:r>
              <a:rPr lang="es-ES"/>
              <a:t>5.1. Introducción a los Autómatas Finitos: concepto de estado</a:t>
            </a:r>
          </a:p>
          <a:p>
            <a:r>
              <a:rPr lang="es-ES"/>
              <a:t>5.2. El Tiempo en Digital: comportamiento síncrono y asíncrono</a:t>
            </a:r>
          </a:p>
          <a:p>
            <a:r>
              <a:rPr lang="es-ES"/>
              <a:t>5.3. Biestables</a:t>
            </a:r>
          </a:p>
          <a:p>
            <a:r>
              <a:rPr lang="es-ES"/>
              <a:t>5.3.1. R-S Básico</a:t>
            </a:r>
          </a:p>
          <a:p>
            <a:r>
              <a:rPr lang="es-ES"/>
              <a:t>5.3.2. R-S Sincronizado a Niveles</a:t>
            </a:r>
          </a:p>
          <a:p>
            <a:r>
              <a:rPr lang="es-ES"/>
              <a:t>5.3.3. Disparo por Flancos</a:t>
            </a:r>
          </a:p>
          <a:p>
            <a:r>
              <a:rPr lang="es-ES"/>
              <a:t>5.3.4. R-S Sincronizado a Nivel y con Entradas Asíncronas de Preset y Clear</a:t>
            </a:r>
          </a:p>
          <a:p>
            <a:r>
              <a:rPr lang="es-ES"/>
              <a:t>5.4. Biestables J-K</a:t>
            </a:r>
          </a:p>
          <a:p>
            <a:r>
              <a:rPr lang="es-ES"/>
              <a:t>5.4.1. Configuración “Master-Slave”</a:t>
            </a:r>
          </a:p>
          <a:p>
            <a:r>
              <a:rPr lang="es-ES"/>
              <a:t>5.5. Biestables T y D.</a:t>
            </a:r>
          </a:p>
          <a:p>
            <a:r>
              <a:rPr lang="es-ES"/>
              <a:t>5.5.1. D Disparado por Flancos</a:t>
            </a:r>
          </a:p>
          <a:p>
            <a:r>
              <a:rPr lang="es-ES"/>
              <a:t>5.6. Problemas</a:t>
            </a:r>
          </a:p>
          <a:p>
            <a:r>
              <a:rPr lang="es-ES"/>
              <a:t>· Preparación de la Evaluación</a:t>
            </a:r>
          </a:p>
          <a:p>
            <a:r>
              <a:rPr lang="es-ES"/>
              <a:t>· Referencias Bibliográficas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57200"/>
            <a:ext cx="8291513" cy="1458913"/>
          </a:xfrm>
        </p:spPr>
        <p:txBody>
          <a:bodyPr/>
          <a:lstStyle/>
          <a:p>
            <a:pPr eaLnBrk="1" hangingPunct="1"/>
            <a:r>
              <a:rPr lang="es-ES" sz="3200" dirty="0" smtClean="0"/>
              <a:t>5.3.4. R-S Sincronizado a Nivel y con Entradas Asíncronas de </a:t>
            </a:r>
            <a:r>
              <a:rPr lang="es-ES" sz="3200" dirty="0" err="1" smtClean="0"/>
              <a:t>Preset</a:t>
            </a:r>
            <a:r>
              <a:rPr lang="es-ES" sz="3200" dirty="0" smtClean="0"/>
              <a:t> (puesta a 1) y Clear (puesta a cero)</a:t>
            </a:r>
          </a:p>
        </p:txBody>
      </p:sp>
      <p:sp>
        <p:nvSpPr>
          <p:cNvPr id="28675" name="Rectangle 3"/>
          <p:cNvSpPr>
            <a:spLocks noGrp="1" noChangeArrowheads="1"/>
          </p:cNvSpPr>
          <p:nvPr>
            <p:ph type="body" idx="1"/>
          </p:nvPr>
        </p:nvSpPr>
        <p:spPr>
          <a:xfrm>
            <a:off x="457200" y="1981200"/>
            <a:ext cx="7931150" cy="1160463"/>
          </a:xfrm>
        </p:spPr>
        <p:txBody>
          <a:bodyPr>
            <a:normAutofit fontScale="85000" lnSpcReduction="10000"/>
          </a:bodyPr>
          <a:lstStyle/>
          <a:p>
            <a:pPr eaLnBrk="1" hangingPunct="1">
              <a:defRPr/>
            </a:pPr>
            <a:r>
              <a:rPr lang="es-ES" dirty="0" smtClean="0"/>
              <a:t>Para establecer condiciones iniciales y provocar cambios forzados de forma asíncrona</a:t>
            </a:r>
          </a:p>
        </p:txBody>
      </p:sp>
      <p:pic>
        <p:nvPicPr>
          <p:cNvPr id="21508" name="Picture 4"/>
          <p:cNvPicPr>
            <a:picLocks noChangeAspect="1" noChangeArrowheads="1"/>
          </p:cNvPicPr>
          <p:nvPr/>
        </p:nvPicPr>
        <p:blipFill>
          <a:blip r:embed="rId2" cstate="print"/>
          <a:srcRect/>
          <a:stretch>
            <a:fillRect/>
          </a:stretch>
        </p:blipFill>
        <p:spPr bwMode="auto">
          <a:xfrm>
            <a:off x="309563" y="3141663"/>
            <a:ext cx="8834437" cy="337661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cstate="print"/>
          <a:srcRect/>
          <a:stretch>
            <a:fillRect/>
          </a:stretch>
        </p:blipFill>
        <p:spPr bwMode="auto">
          <a:xfrm>
            <a:off x="827088" y="1341438"/>
            <a:ext cx="8029575" cy="3573462"/>
          </a:xfrm>
          <a:prstGeom prst="rect">
            <a:avLst/>
          </a:prstGeom>
          <a:noFill/>
          <a:ln w="9525">
            <a:noFill/>
            <a:miter lim="800000"/>
            <a:headEnd/>
            <a:tailEnd/>
          </a:ln>
        </p:spPr>
      </p:pic>
      <p:sp>
        <p:nvSpPr>
          <p:cNvPr id="2" name="CuadroTexto 1"/>
          <p:cNvSpPr txBox="1"/>
          <p:nvPr/>
        </p:nvSpPr>
        <p:spPr>
          <a:xfrm>
            <a:off x="1547664" y="5301208"/>
            <a:ext cx="3600400" cy="369332"/>
          </a:xfrm>
          <a:prstGeom prst="rect">
            <a:avLst/>
          </a:prstGeom>
          <a:noFill/>
        </p:spPr>
        <p:txBody>
          <a:bodyPr wrap="square" rtlCol="0">
            <a:spAutoFit/>
          </a:bodyPr>
          <a:lstStyle/>
          <a:p>
            <a:r>
              <a:rPr lang="es-ES" dirty="0" smtClean="0"/>
              <a:t>Figura 8.24</a:t>
            </a:r>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1238250" y="604838"/>
            <a:ext cx="6667500" cy="56483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cstate="print"/>
          <a:srcRect/>
          <a:stretch>
            <a:fillRect/>
          </a:stretch>
        </p:blipFill>
        <p:spPr bwMode="auto">
          <a:xfrm>
            <a:off x="2232025" y="1268413"/>
            <a:ext cx="6911975" cy="5283200"/>
          </a:xfrm>
          <a:prstGeom prst="rect">
            <a:avLst/>
          </a:prstGeom>
          <a:noFill/>
          <a:ln w="9525">
            <a:noFill/>
            <a:miter lim="800000"/>
            <a:headEnd/>
            <a:tailEnd/>
          </a:ln>
        </p:spPr>
      </p:pic>
      <p:sp>
        <p:nvSpPr>
          <p:cNvPr id="23555" name="Rectangle 2"/>
          <p:cNvSpPr>
            <a:spLocks noGrp="1" noChangeArrowheads="1"/>
          </p:cNvSpPr>
          <p:nvPr>
            <p:ph type="title"/>
          </p:nvPr>
        </p:nvSpPr>
        <p:spPr/>
        <p:txBody>
          <a:bodyPr/>
          <a:lstStyle/>
          <a:p>
            <a:pPr eaLnBrk="1" hangingPunct="1"/>
            <a:r>
              <a:rPr lang="es-ES" smtClean="0"/>
              <a:t>5.4. Biestables J-K</a:t>
            </a:r>
          </a:p>
        </p:txBody>
      </p:sp>
      <p:sp>
        <p:nvSpPr>
          <p:cNvPr id="29701" name="Rectangle 5"/>
          <p:cNvSpPr>
            <a:spLocks noGrp="1" noChangeArrowheads="1"/>
          </p:cNvSpPr>
          <p:nvPr>
            <p:ph type="body" idx="1"/>
          </p:nvPr>
        </p:nvSpPr>
        <p:spPr>
          <a:xfrm>
            <a:off x="457200" y="1981200"/>
            <a:ext cx="2386013" cy="3032125"/>
          </a:xfrm>
        </p:spPr>
        <p:txBody>
          <a:bodyPr>
            <a:normAutofit fontScale="47500" lnSpcReduction="20000"/>
          </a:bodyPr>
          <a:lstStyle/>
          <a:p>
            <a:pPr eaLnBrk="1" hangingPunct="1">
              <a:defRPr/>
            </a:pPr>
            <a:r>
              <a:rPr lang="es-ES" dirty="0" smtClean="0"/>
              <a:t>Soluciona R=S=1 del R-S</a:t>
            </a:r>
          </a:p>
          <a:p>
            <a:pPr eaLnBrk="1" hangingPunct="1">
              <a:defRPr/>
            </a:pPr>
            <a:r>
              <a:rPr lang="es-ES" dirty="0" smtClean="0"/>
              <a:t>J hace la función de Set, puesta a 1</a:t>
            </a:r>
          </a:p>
          <a:p>
            <a:pPr eaLnBrk="1" hangingPunct="1">
              <a:defRPr/>
            </a:pPr>
            <a:r>
              <a:rPr lang="es-ES" dirty="0" smtClean="0"/>
              <a:t>K hace la función de </a:t>
            </a:r>
            <a:r>
              <a:rPr lang="es-ES" dirty="0" err="1" smtClean="0"/>
              <a:t>Reset</a:t>
            </a:r>
            <a:r>
              <a:rPr lang="es-ES" dirty="0" smtClean="0"/>
              <a:t>, puesta a cero</a:t>
            </a:r>
          </a:p>
          <a:p>
            <a:pPr eaLnBrk="1" hangingPunct="1">
              <a:defRPr/>
            </a:pPr>
            <a:r>
              <a:rPr lang="es-ES" dirty="0" smtClean="0"/>
              <a:t>Siguiente transparencia:</a:t>
            </a:r>
          </a:p>
          <a:p>
            <a:pPr lvl="1" eaLnBrk="1" hangingPunct="1">
              <a:defRPr/>
            </a:pPr>
            <a:r>
              <a:rPr lang="es-ES" dirty="0" smtClean="0"/>
              <a:t>Análisis de “inestabilidad”, que solucionaremos con la configuración </a:t>
            </a:r>
            <a:r>
              <a:rPr lang="es-ES" dirty="0" err="1" smtClean="0"/>
              <a:t>Master</a:t>
            </a:r>
            <a:r>
              <a:rPr lang="es-ES" dirty="0" smtClean="0"/>
              <a:t>-Slave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cstate="print"/>
          <a:srcRect/>
          <a:stretch>
            <a:fillRect/>
          </a:stretch>
        </p:blipFill>
        <p:spPr bwMode="auto">
          <a:xfrm>
            <a:off x="0" y="476250"/>
            <a:ext cx="4859338" cy="6192838"/>
          </a:xfrm>
          <a:prstGeom prst="rect">
            <a:avLst/>
          </a:prstGeom>
          <a:noFill/>
          <a:ln w="9525">
            <a:noFill/>
            <a:miter lim="800000"/>
            <a:headEnd/>
            <a:tailEnd/>
          </a:ln>
        </p:spPr>
      </p:pic>
      <p:pic>
        <p:nvPicPr>
          <p:cNvPr id="24579" name="Picture 5"/>
          <p:cNvPicPr>
            <a:picLocks noChangeAspect="1" noChangeArrowheads="1"/>
          </p:cNvPicPr>
          <p:nvPr/>
        </p:nvPicPr>
        <p:blipFill>
          <a:blip r:embed="rId3" cstate="print"/>
          <a:srcRect/>
          <a:stretch>
            <a:fillRect/>
          </a:stretch>
        </p:blipFill>
        <p:spPr bwMode="auto">
          <a:xfrm>
            <a:off x="4821238" y="908050"/>
            <a:ext cx="4322762" cy="56165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457200"/>
            <a:ext cx="8229600" cy="668338"/>
          </a:xfrm>
        </p:spPr>
        <p:txBody>
          <a:bodyPr/>
          <a:lstStyle/>
          <a:p>
            <a:pPr eaLnBrk="1" hangingPunct="1"/>
            <a:r>
              <a:rPr lang="es-ES" smtClean="0"/>
              <a:t>5.4.1. Configuración “Master-Slave”</a:t>
            </a:r>
          </a:p>
        </p:txBody>
      </p:sp>
      <p:pic>
        <p:nvPicPr>
          <p:cNvPr id="25603" name="Picture 4"/>
          <p:cNvPicPr>
            <a:picLocks noChangeAspect="1" noChangeArrowheads="1"/>
          </p:cNvPicPr>
          <p:nvPr/>
        </p:nvPicPr>
        <p:blipFill>
          <a:blip r:embed="rId2" cstate="print"/>
          <a:srcRect/>
          <a:stretch>
            <a:fillRect/>
          </a:stretch>
        </p:blipFill>
        <p:spPr bwMode="auto">
          <a:xfrm>
            <a:off x="2339975" y="1125538"/>
            <a:ext cx="5154613" cy="5327650"/>
          </a:xfrm>
          <a:prstGeom prst="rect">
            <a:avLst/>
          </a:prstGeom>
          <a:noFill/>
          <a:ln w="9525">
            <a:noFill/>
            <a:miter lim="800000"/>
            <a:headEnd/>
            <a:tailEnd/>
          </a:ln>
        </p:spPr>
      </p:pic>
      <p:sp>
        <p:nvSpPr>
          <p:cNvPr id="25604" name="5 CuadroTexto"/>
          <p:cNvSpPr txBox="1">
            <a:spLocks noChangeArrowheads="1"/>
          </p:cNvSpPr>
          <p:nvPr/>
        </p:nvSpPr>
        <p:spPr bwMode="auto">
          <a:xfrm>
            <a:off x="468313" y="1412875"/>
            <a:ext cx="2087562" cy="4246563"/>
          </a:xfrm>
          <a:prstGeom prst="rect">
            <a:avLst/>
          </a:prstGeom>
          <a:noFill/>
          <a:ln w="9525">
            <a:noFill/>
            <a:miter lim="800000"/>
            <a:headEnd/>
            <a:tailEnd/>
          </a:ln>
        </p:spPr>
        <p:txBody>
          <a:bodyPr>
            <a:spAutoFit/>
          </a:bodyPr>
          <a:lstStyle/>
          <a:p>
            <a:r>
              <a:rPr lang="es-ES"/>
              <a:t>Para solventar la inestabilidad de los J-K por niveles, configuración master-slave</a:t>
            </a:r>
          </a:p>
          <a:p>
            <a:endParaRPr lang="es-ES"/>
          </a:p>
          <a:p>
            <a:r>
              <a:rPr lang="es-ES"/>
              <a:t>Dos biestables conectados en serie y con relojes complementarios que interrumpen la conexión lógica  entre la salida y la entrada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971550" y="692150"/>
            <a:ext cx="6121400" cy="579913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cstate="print"/>
          <a:srcRect/>
          <a:stretch>
            <a:fillRect/>
          </a:stretch>
        </p:blipFill>
        <p:spPr bwMode="auto">
          <a:xfrm>
            <a:off x="576263" y="455613"/>
            <a:ext cx="8567737" cy="640238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57200"/>
            <a:ext cx="8229600" cy="668338"/>
          </a:xfrm>
        </p:spPr>
        <p:txBody>
          <a:bodyPr/>
          <a:lstStyle/>
          <a:p>
            <a:pPr eaLnBrk="1" hangingPunct="1"/>
            <a:r>
              <a:rPr lang="es-ES" smtClean="0"/>
              <a:t>5.5. Biestables T y D</a:t>
            </a:r>
          </a:p>
        </p:txBody>
      </p:sp>
      <p:sp>
        <p:nvSpPr>
          <p:cNvPr id="29699" name="Rectangle 3"/>
          <p:cNvSpPr>
            <a:spLocks noGrp="1" noChangeArrowheads="1"/>
          </p:cNvSpPr>
          <p:nvPr>
            <p:ph type="body" idx="1"/>
          </p:nvPr>
        </p:nvSpPr>
        <p:spPr>
          <a:xfrm>
            <a:off x="611188" y="1125538"/>
            <a:ext cx="8229600" cy="3886200"/>
          </a:xfrm>
        </p:spPr>
        <p:txBody>
          <a:bodyPr/>
          <a:lstStyle/>
          <a:p>
            <a:pPr eaLnBrk="1" hangingPunct="1"/>
            <a:r>
              <a:rPr lang="es-ES" b="1" smtClean="0"/>
              <a:t>Básculas T (Toggle)</a:t>
            </a:r>
          </a:p>
          <a:p>
            <a:pPr eaLnBrk="1" hangingPunct="1"/>
            <a:r>
              <a:rPr lang="es-ES" smtClean="0"/>
              <a:t>Igual que la JK pero siempre con la dos entradas (J y K) unidas formando la entrada T ⇒</a:t>
            </a:r>
          </a:p>
          <a:p>
            <a:pPr eaLnBrk="1" hangingPunct="1"/>
            <a:r>
              <a:rPr lang="es-ES" smtClean="0"/>
              <a:t>T=0 la báscula no cambia</a:t>
            </a:r>
          </a:p>
          <a:p>
            <a:pPr eaLnBrk="1" hangingPunct="1"/>
            <a:r>
              <a:rPr lang="es-ES" smtClean="0"/>
              <a:t>T=1 la báscula bascula continuamente.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cstate="print"/>
          <a:srcRect/>
          <a:stretch>
            <a:fillRect/>
          </a:stretch>
        </p:blipFill>
        <p:spPr bwMode="auto">
          <a:xfrm>
            <a:off x="684213" y="692150"/>
            <a:ext cx="8135937" cy="58086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srcRect/>
          <a:stretch>
            <a:fillRect/>
          </a:stretch>
        </p:blipFill>
        <p:spPr bwMode="auto">
          <a:xfrm>
            <a:off x="684213" y="765175"/>
            <a:ext cx="7942262" cy="5310188"/>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cstate="print"/>
          <a:srcRect/>
          <a:stretch>
            <a:fillRect/>
          </a:stretch>
        </p:blipFill>
        <p:spPr bwMode="auto">
          <a:xfrm>
            <a:off x="323850" y="2420938"/>
            <a:ext cx="8135938" cy="4179887"/>
          </a:xfrm>
          <a:prstGeom prst="rect">
            <a:avLst/>
          </a:prstGeom>
          <a:noFill/>
          <a:ln w="9525">
            <a:noFill/>
            <a:miter lim="800000"/>
            <a:headEnd/>
            <a:tailEnd/>
          </a:ln>
        </p:spPr>
      </p:pic>
      <p:sp>
        <p:nvSpPr>
          <p:cNvPr id="31747" name="Rectangle 5"/>
          <p:cNvSpPr>
            <a:spLocks noGrp="1" noChangeArrowheads="1"/>
          </p:cNvSpPr>
          <p:nvPr>
            <p:ph type="title"/>
          </p:nvPr>
        </p:nvSpPr>
        <p:spPr/>
        <p:txBody>
          <a:bodyPr/>
          <a:lstStyle/>
          <a:p>
            <a:pPr eaLnBrk="1" hangingPunct="1"/>
            <a:r>
              <a:rPr lang="es-ES" b="1" smtClean="0"/>
              <a:t>D (Delay)</a:t>
            </a:r>
            <a:br>
              <a:rPr lang="es-ES" b="1" smtClean="0"/>
            </a:br>
            <a:r>
              <a:rPr lang="es-ES" smtClean="0"/>
              <a:t>D ⇒ Delay = Retardo</a:t>
            </a:r>
          </a:p>
        </p:txBody>
      </p:sp>
      <p:sp>
        <p:nvSpPr>
          <p:cNvPr id="31748" name="Rectangle 6"/>
          <p:cNvSpPr>
            <a:spLocks noGrp="1" noChangeArrowheads="1"/>
          </p:cNvSpPr>
          <p:nvPr>
            <p:ph type="body" idx="1"/>
          </p:nvPr>
        </p:nvSpPr>
        <p:spPr>
          <a:xfrm>
            <a:off x="457200" y="1981200"/>
            <a:ext cx="6923088" cy="511175"/>
          </a:xfrm>
        </p:spPr>
        <p:txBody>
          <a:bodyPr/>
          <a:lstStyle/>
          <a:p>
            <a:pPr eaLnBrk="1" hangingPunct="1">
              <a:lnSpc>
                <a:spcPct val="90000"/>
              </a:lnSpc>
            </a:pPr>
            <a:r>
              <a:rPr lang="es-ES" sz="2800" b="1" smtClean="0"/>
              <a:t>D Síncrona por nivel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457200"/>
            <a:ext cx="8229600" cy="884238"/>
          </a:xfrm>
        </p:spPr>
        <p:txBody>
          <a:bodyPr/>
          <a:lstStyle/>
          <a:p>
            <a:pPr eaLnBrk="1" hangingPunct="1"/>
            <a:r>
              <a:rPr lang="es-ES" b="1" smtClean="0"/>
              <a:t>D Master-Slave</a:t>
            </a:r>
          </a:p>
        </p:txBody>
      </p:sp>
      <p:pic>
        <p:nvPicPr>
          <p:cNvPr id="32771" name="Picture 4"/>
          <p:cNvPicPr>
            <a:picLocks noGrp="1" noChangeAspect="1" noChangeArrowheads="1"/>
          </p:cNvPicPr>
          <p:nvPr>
            <p:ph type="body" idx="1"/>
          </p:nvPr>
        </p:nvPicPr>
        <p:blipFill>
          <a:blip r:embed="rId2" cstate="print"/>
          <a:srcRect/>
          <a:stretch>
            <a:fillRect/>
          </a:stretch>
        </p:blipFill>
        <p:spPr>
          <a:xfrm>
            <a:off x="323850" y="1187450"/>
            <a:ext cx="8280400" cy="5232400"/>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229600" cy="668338"/>
          </a:xfrm>
        </p:spPr>
        <p:txBody>
          <a:bodyPr/>
          <a:lstStyle/>
          <a:p>
            <a:pPr eaLnBrk="1" hangingPunct="1"/>
            <a:r>
              <a:rPr lang="es-ES" smtClean="0"/>
              <a:t>5.5.1. D Disparado por Flancos</a:t>
            </a:r>
          </a:p>
        </p:txBody>
      </p:sp>
      <p:pic>
        <p:nvPicPr>
          <p:cNvPr id="33795" name="Picture 4"/>
          <p:cNvPicPr>
            <a:picLocks noChangeAspect="1" noChangeArrowheads="1"/>
          </p:cNvPicPr>
          <p:nvPr/>
        </p:nvPicPr>
        <p:blipFill>
          <a:blip r:embed="rId2" cstate="print"/>
          <a:srcRect/>
          <a:stretch>
            <a:fillRect/>
          </a:stretch>
        </p:blipFill>
        <p:spPr bwMode="auto">
          <a:xfrm>
            <a:off x="3492500" y="1052513"/>
            <a:ext cx="5000625" cy="564356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323850" y="476250"/>
            <a:ext cx="3743325" cy="572611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704850" y="90488"/>
            <a:ext cx="7734300" cy="66770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457200"/>
            <a:ext cx="8229600" cy="739775"/>
          </a:xfrm>
        </p:spPr>
        <p:txBody>
          <a:bodyPr/>
          <a:lstStyle/>
          <a:p>
            <a:pPr eaLnBrk="1" hangingPunct="1"/>
            <a:r>
              <a:rPr lang="es-ES" smtClean="0"/>
              <a:t>Glosario Tema 5</a:t>
            </a:r>
          </a:p>
        </p:txBody>
      </p:sp>
      <p:sp>
        <p:nvSpPr>
          <p:cNvPr id="37891" name="Rectangle 3"/>
          <p:cNvSpPr>
            <a:spLocks noGrp="1" noChangeArrowheads="1"/>
          </p:cNvSpPr>
          <p:nvPr>
            <p:ph type="body" idx="1"/>
          </p:nvPr>
        </p:nvSpPr>
        <p:spPr>
          <a:xfrm>
            <a:off x="468313" y="1268413"/>
            <a:ext cx="8229600" cy="5040312"/>
          </a:xfrm>
        </p:spPr>
        <p:txBody>
          <a:bodyPr/>
          <a:lstStyle/>
          <a:p>
            <a:pPr eaLnBrk="1" hangingPunct="1">
              <a:lnSpc>
                <a:spcPct val="80000"/>
              </a:lnSpc>
            </a:pPr>
            <a:r>
              <a:rPr lang="es-ES_tradnl" sz="1600" b="1" smtClean="0"/>
              <a:t>Circuitos secuenciales: </a:t>
            </a:r>
            <a:r>
              <a:rPr lang="es-ES_tradnl" sz="1600" smtClean="0"/>
              <a:t>Circuitos con “memoria” en los que la respuesta en un determinado instante de tiempo no depende sólo del valor de sus entradas en ese instante sino que depende también de las entradas y respuestas en instantes anteriores.</a:t>
            </a:r>
            <a:endParaRPr lang="es-ES_tradnl" sz="1600" b="1" smtClean="0"/>
          </a:p>
          <a:p>
            <a:pPr eaLnBrk="1" hangingPunct="1">
              <a:lnSpc>
                <a:spcPct val="80000"/>
              </a:lnSpc>
            </a:pPr>
            <a:r>
              <a:rPr lang="es-ES_tradnl" sz="1600" b="1" smtClean="0"/>
              <a:t>Circuitos binarios</a:t>
            </a:r>
            <a:r>
              <a:rPr lang="es-ES_tradnl" sz="1600" smtClean="0"/>
              <a:t>: Circuitos que poseen dos estados internos distinguibles.	</a:t>
            </a:r>
            <a:endParaRPr lang="es-ES_tradnl" sz="1600" b="1" smtClean="0"/>
          </a:p>
          <a:p>
            <a:pPr eaLnBrk="1" hangingPunct="1">
              <a:lnSpc>
                <a:spcPct val="80000"/>
              </a:lnSpc>
            </a:pPr>
            <a:r>
              <a:rPr lang="es-ES_tradnl" sz="1600" b="1" smtClean="0"/>
              <a:t>Biestable:</a:t>
            </a:r>
            <a:r>
              <a:rPr lang="es-ES_tradnl" sz="1600" smtClean="0"/>
              <a:t> Dispositivo lógico con dos estados estables que es capaz de almacenar durante un cierto intervalo de tiempo el valor de una señal digital.</a:t>
            </a:r>
            <a:endParaRPr lang="es-ES" sz="1600" b="1" smtClean="0"/>
          </a:p>
          <a:p>
            <a:pPr eaLnBrk="1" hangingPunct="1">
              <a:lnSpc>
                <a:spcPct val="80000"/>
              </a:lnSpc>
            </a:pPr>
            <a:r>
              <a:rPr lang="es-ES" sz="1600" b="1" smtClean="0"/>
              <a:t>Espacio de entradas:</a:t>
            </a:r>
            <a:r>
              <a:rPr lang="es-ES" sz="1600" smtClean="0"/>
              <a:t> Conjunto de posibles configuraciones de entrada a partir de las variables de entrada del sistema.</a:t>
            </a:r>
            <a:endParaRPr lang="es-ES" sz="1600" b="1" smtClean="0"/>
          </a:p>
          <a:p>
            <a:pPr eaLnBrk="1" hangingPunct="1">
              <a:lnSpc>
                <a:spcPct val="80000"/>
              </a:lnSpc>
            </a:pPr>
            <a:r>
              <a:rPr lang="es-ES" sz="1600" b="1" smtClean="0"/>
              <a:t>Espacio de estados:</a:t>
            </a:r>
            <a:r>
              <a:rPr lang="es-ES" sz="1600" smtClean="0"/>
              <a:t> Conjunto de posibles estados del sistema a partir de las variables de estado.</a:t>
            </a:r>
            <a:endParaRPr lang="es-ES" sz="1600" b="1" smtClean="0"/>
          </a:p>
          <a:p>
            <a:pPr eaLnBrk="1" hangingPunct="1">
              <a:lnSpc>
                <a:spcPct val="80000"/>
              </a:lnSpc>
            </a:pPr>
            <a:r>
              <a:rPr lang="es-ES" sz="1600" b="1" smtClean="0"/>
              <a:t>Espacio de salidas:</a:t>
            </a:r>
            <a:r>
              <a:rPr lang="es-ES" sz="1600" smtClean="0"/>
              <a:t> Conjunto de posibles configuraciones de salida a partir de las variables de salida del sistema.</a:t>
            </a:r>
            <a:endParaRPr lang="es-ES_tradnl" sz="1600" b="1" smtClean="0"/>
          </a:p>
          <a:p>
            <a:pPr eaLnBrk="1" hangingPunct="1">
              <a:lnSpc>
                <a:spcPct val="80000"/>
              </a:lnSpc>
            </a:pPr>
            <a:r>
              <a:rPr lang="es-ES_tradnl" sz="1600" b="1" smtClean="0"/>
              <a:t>Autómata finito y determinístico</a:t>
            </a:r>
            <a:r>
              <a:rPr lang="es-ES_tradnl" sz="1600" smtClean="0"/>
              <a:t>: </a:t>
            </a:r>
            <a:r>
              <a:rPr lang="es-ES" sz="1600" smtClean="0"/>
              <a:t>(ver Tema 1).</a:t>
            </a:r>
            <a:endParaRPr lang="es-ES_tradnl" sz="1600" b="1" smtClean="0"/>
          </a:p>
          <a:p>
            <a:pPr eaLnBrk="1" hangingPunct="1">
              <a:lnSpc>
                <a:spcPct val="80000"/>
              </a:lnSpc>
            </a:pPr>
            <a:r>
              <a:rPr lang="es-ES_tradnl" sz="1600" b="1" smtClean="0"/>
              <a:t>Circuito síncrono</a:t>
            </a:r>
            <a:r>
              <a:rPr lang="es-ES_tradnl" sz="1600" smtClean="0"/>
              <a:t>: Circuito gobernado por un reloj central de forma que todos los sucesos de interés computacional ocurren en los entornos de los pulsos de reloj. La conmutación se produce en los flancos del pulso de reloj, cuando este pasa de baja a alta (flanco positivo) o viceversa (flanco negativo).</a:t>
            </a:r>
            <a:endParaRPr lang="es-ES_tradnl" sz="1600" b="1" smtClean="0"/>
          </a:p>
          <a:p>
            <a:pPr eaLnBrk="1" hangingPunct="1">
              <a:lnSpc>
                <a:spcPct val="80000"/>
              </a:lnSpc>
            </a:pPr>
            <a:r>
              <a:rPr lang="es-ES_tradnl" sz="1600" b="1" smtClean="0"/>
              <a:t>Entrada de reloj (Ck): </a:t>
            </a:r>
            <a:r>
              <a:rPr lang="es-ES_tradnl" sz="1600" smtClean="0"/>
              <a:t>Entrada que todos los circuitos secuenciales síncronos poseen para la señal (de reloj) que controla los instantes en que se hacen efectivos los cambios que definen la función.</a:t>
            </a:r>
            <a:endParaRPr lang="es-ES_tradnl" sz="1600" b="1" smtClean="0"/>
          </a:p>
          <a:p>
            <a:pPr eaLnBrk="1" hangingPunct="1">
              <a:lnSpc>
                <a:spcPct val="80000"/>
              </a:lnSpc>
            </a:pPr>
            <a:r>
              <a:rPr lang="es-ES_tradnl" sz="1600" b="1" smtClean="0"/>
              <a:t>Reloj</a:t>
            </a:r>
            <a:r>
              <a:rPr lang="es-ES_tradnl" sz="1600" smtClean="0"/>
              <a:t>: un circuito oscilador (astable) que genera un tren de pulsos o una onda cuadrada.</a:t>
            </a:r>
            <a:endParaRPr lang="es-ES" sz="160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457200"/>
            <a:ext cx="8229600" cy="523875"/>
          </a:xfrm>
        </p:spPr>
        <p:txBody>
          <a:bodyPr/>
          <a:lstStyle/>
          <a:p>
            <a:pPr eaLnBrk="1" hangingPunct="1"/>
            <a:r>
              <a:rPr lang="es-ES" sz="3200" smtClean="0"/>
              <a:t>Glosario Tema 5</a:t>
            </a:r>
          </a:p>
        </p:txBody>
      </p:sp>
      <p:sp>
        <p:nvSpPr>
          <p:cNvPr id="38915" name="Rectangle 3"/>
          <p:cNvSpPr>
            <a:spLocks noGrp="1" noChangeArrowheads="1"/>
          </p:cNvSpPr>
          <p:nvPr>
            <p:ph type="body" idx="1"/>
          </p:nvPr>
        </p:nvSpPr>
        <p:spPr>
          <a:xfrm>
            <a:off x="457200" y="1052513"/>
            <a:ext cx="8229600" cy="5472112"/>
          </a:xfrm>
        </p:spPr>
        <p:txBody>
          <a:bodyPr/>
          <a:lstStyle/>
          <a:p>
            <a:pPr eaLnBrk="1" hangingPunct="1">
              <a:lnSpc>
                <a:spcPct val="80000"/>
              </a:lnSpc>
            </a:pPr>
            <a:r>
              <a:rPr lang="es-ES_tradnl" sz="1800" b="1" smtClean="0"/>
              <a:t>Periodo del reloj (T):</a:t>
            </a:r>
            <a:r>
              <a:rPr lang="es-ES_tradnl" sz="1800" smtClean="0"/>
              <a:t> Intervalo temporal entre dos pulsos sucesivos . Cualquier función necesita, al menos, un periodo (dos pulsos sucesivos) para ejecutarse.</a:t>
            </a:r>
            <a:endParaRPr lang="es-ES_tradnl" sz="1800" b="1" smtClean="0"/>
          </a:p>
          <a:p>
            <a:pPr eaLnBrk="1" hangingPunct="1">
              <a:lnSpc>
                <a:spcPct val="80000"/>
              </a:lnSpc>
            </a:pPr>
            <a:r>
              <a:rPr lang="es-ES_tradnl" sz="1800" b="1" smtClean="0"/>
              <a:t>Frecuencia del reloj (f):</a:t>
            </a:r>
            <a:r>
              <a:rPr lang="es-ES_tradnl" sz="1800" smtClean="0"/>
              <a:t> Inverso del periodo (f=1/T). La frecuencia del reloj define la máxima velocidad de operación permitida en un sistema digital.. </a:t>
            </a:r>
            <a:endParaRPr lang="es-ES_tradnl" sz="1800" b="1" smtClean="0"/>
          </a:p>
          <a:p>
            <a:pPr eaLnBrk="1" hangingPunct="1">
              <a:lnSpc>
                <a:spcPct val="80000"/>
              </a:lnSpc>
            </a:pPr>
            <a:r>
              <a:rPr lang="es-ES_tradnl" sz="1800" b="1" smtClean="0"/>
              <a:t>Tiempo de asentamiento</a:t>
            </a:r>
            <a:r>
              <a:rPr lang="es-ES_tradnl" sz="1800" smtClean="0"/>
              <a:t> </a:t>
            </a:r>
            <a:r>
              <a:rPr lang="es-ES_tradnl" sz="1800" b="1" smtClean="0"/>
              <a:t>(setup time, tsu):</a:t>
            </a:r>
            <a:r>
              <a:rPr lang="es-ES_tradnl" sz="1800" smtClean="0"/>
              <a:t> intervalo de seguridad que garantiza que las señales de entrada ya han alcanzado su estado estacionario un tiempo tsu antes de la subida del pulso.</a:t>
            </a:r>
            <a:endParaRPr lang="es-ES_tradnl" sz="1800" b="1" smtClean="0"/>
          </a:p>
          <a:p>
            <a:pPr eaLnBrk="1" hangingPunct="1">
              <a:lnSpc>
                <a:spcPct val="80000"/>
              </a:lnSpc>
            </a:pPr>
            <a:r>
              <a:rPr lang="es-ES_tradnl" sz="1800" b="1" smtClean="0"/>
              <a:t>Tiempo de retención</a:t>
            </a:r>
            <a:r>
              <a:rPr lang="es-ES_tradnl" sz="1800" smtClean="0"/>
              <a:t> </a:t>
            </a:r>
            <a:r>
              <a:rPr lang="es-ES_tradnl" sz="1800" b="1" smtClean="0"/>
              <a:t>(hold time, th):</a:t>
            </a:r>
            <a:r>
              <a:rPr lang="es-ES_tradnl" sz="1800" smtClean="0"/>
              <a:t> intervalo de tiempo durante el cual las entradas todavía tienen que permanecer estables después de haberse producido la subida de baja a alta del pulso de reloj.</a:t>
            </a:r>
            <a:endParaRPr lang="es-ES_tradnl" sz="1800" b="1" smtClean="0"/>
          </a:p>
          <a:p>
            <a:pPr eaLnBrk="1" hangingPunct="1">
              <a:lnSpc>
                <a:spcPct val="80000"/>
              </a:lnSpc>
            </a:pPr>
            <a:r>
              <a:rPr lang="es-ES_tradnl" sz="1800" b="1" smtClean="0"/>
              <a:t>Modo fundamental</a:t>
            </a:r>
            <a:r>
              <a:rPr lang="es-ES_tradnl" sz="1800" smtClean="0"/>
              <a:t>: Modo de operación de los sistemas asíncronos en el que no pueden existir cambios simultáneos de nivel en las variables externas. Sólo una puede estar conmutando en cada instante de tiempo.</a:t>
            </a:r>
            <a:endParaRPr lang="es-ES_tradnl" sz="1800" b="1" smtClean="0"/>
          </a:p>
          <a:p>
            <a:pPr eaLnBrk="1" hangingPunct="1">
              <a:lnSpc>
                <a:spcPct val="80000"/>
              </a:lnSpc>
            </a:pPr>
            <a:r>
              <a:rPr lang="es-ES_tradnl" sz="1800" b="1" smtClean="0"/>
              <a:t>Modo de pulsos:</a:t>
            </a:r>
            <a:r>
              <a:rPr lang="es-ES_tradnl" sz="1800" smtClean="0"/>
              <a:t> Modo de operación de los sistemas asíncronos en el que las señales sólo están en alta durante un corto intervalo de tiempo. La subida del pulso marca el suceso temporal y, al igual que antes, no pueden coincidir dos pulsos a la vez </a:t>
            </a:r>
            <a:endParaRPr lang="es-ES_tradnl" sz="1800" b="1" smtClean="0"/>
          </a:p>
          <a:p>
            <a:pPr eaLnBrk="1" hangingPunct="1">
              <a:lnSpc>
                <a:spcPct val="80000"/>
              </a:lnSpc>
            </a:pPr>
            <a:r>
              <a:rPr lang="es-ES_tradnl" sz="1800" b="1" smtClean="0"/>
              <a:t>Circuito biestable:</a:t>
            </a:r>
            <a:r>
              <a:rPr lang="es-ES_tradnl" sz="1800" smtClean="0"/>
              <a:t> Circuito binario en los que ambos estados son estables de forma que hace falta una señal externa de excitación para hacerlos cambiar de estado. Esta función de excitación define el tipo de biestable (D, T, R-S ó J-K). </a:t>
            </a:r>
            <a:endParaRPr lang="es-ES_tradnl" sz="1800" b="1"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68313" y="476250"/>
            <a:ext cx="8229600" cy="360363"/>
          </a:xfrm>
        </p:spPr>
        <p:txBody>
          <a:bodyPr/>
          <a:lstStyle/>
          <a:p>
            <a:pPr eaLnBrk="1" hangingPunct="1"/>
            <a:r>
              <a:rPr lang="es-ES" sz="3200" smtClean="0"/>
              <a:t>Glosario Tema 5</a:t>
            </a:r>
          </a:p>
        </p:txBody>
      </p:sp>
      <p:sp>
        <p:nvSpPr>
          <p:cNvPr id="39939" name="Rectangle 3"/>
          <p:cNvSpPr>
            <a:spLocks noGrp="1" noChangeArrowheads="1"/>
          </p:cNvSpPr>
          <p:nvPr>
            <p:ph type="body" idx="1"/>
          </p:nvPr>
        </p:nvSpPr>
        <p:spPr>
          <a:xfrm>
            <a:off x="250825" y="908050"/>
            <a:ext cx="8435975" cy="5616575"/>
          </a:xfrm>
        </p:spPr>
        <p:txBody>
          <a:bodyPr/>
          <a:lstStyle/>
          <a:p>
            <a:pPr eaLnBrk="1" hangingPunct="1">
              <a:lnSpc>
                <a:spcPct val="80000"/>
              </a:lnSpc>
            </a:pPr>
            <a:r>
              <a:rPr lang="es-ES_tradnl" sz="1600" b="1" smtClean="0"/>
              <a:t>Circuito monoestable: </a:t>
            </a:r>
            <a:r>
              <a:rPr lang="es-ES_tradnl" sz="1600" smtClean="0"/>
              <a:t>Circuito binario con un estado estable (el de baja), y otro metaestable (el de alta). que define la duración del pulso. Se usa para producir retardos de valor controlable (duración del estado metaestable), para conformar pulsos y para definir sucesos temporales entre dos pulsos sucesivos de un reloj.</a:t>
            </a:r>
            <a:endParaRPr lang="es-ES_tradnl" sz="1600" b="1" smtClean="0"/>
          </a:p>
          <a:p>
            <a:pPr eaLnBrk="1" hangingPunct="1">
              <a:lnSpc>
                <a:spcPct val="80000"/>
              </a:lnSpc>
            </a:pPr>
            <a:r>
              <a:rPr lang="es-ES_tradnl" sz="1600" b="1" smtClean="0"/>
              <a:t>Astable: </a:t>
            </a:r>
            <a:r>
              <a:rPr lang="es-ES_tradnl" sz="1600" smtClean="0"/>
              <a:t>Circuito binario con dos estado metaestables. Es decir, </a:t>
            </a:r>
            <a:r>
              <a:rPr lang="es-ES" sz="1600" smtClean="0"/>
              <a:t>ninguno de los dos estados es estable de forma que en su operación normal está conmutando constantemente entre los dos estados.</a:t>
            </a:r>
            <a:r>
              <a:rPr lang="es-ES_tradnl" sz="1600" smtClean="0"/>
              <a:t> Es un oscilador y son la base de los circuitos temporizadores y de los relojes</a:t>
            </a:r>
            <a:endParaRPr lang="es-ES_tradnl" sz="1600" b="1" smtClean="0"/>
          </a:p>
          <a:p>
            <a:pPr eaLnBrk="1" hangingPunct="1">
              <a:lnSpc>
                <a:spcPct val="80000"/>
              </a:lnSpc>
            </a:pPr>
            <a:r>
              <a:rPr lang="es-ES_tradnl" sz="1600" b="1" smtClean="0"/>
              <a:t>Configuración R-S:</a:t>
            </a:r>
            <a:r>
              <a:rPr lang="es-ES_tradnl" sz="1600" smtClean="0"/>
              <a:t> Biestable con dos entradas externas, R (Reset o puesta a “0” del biestable) y S (Set o puesta a “1”) y cuyo circuito consta de dos puertas NAND o NOR realimentadas. Las transiciones de estado pueden ocurrir en cualquier momento, en función del valor que tomen en ese momento los niveles de tensión en las entradas de set (S) y reset (R). En este sentido el circuito es asíncrono.</a:t>
            </a:r>
            <a:endParaRPr lang="es-ES_tradnl" sz="1600" b="1" smtClean="0"/>
          </a:p>
          <a:p>
            <a:pPr eaLnBrk="1" hangingPunct="1">
              <a:lnSpc>
                <a:spcPct val="80000"/>
              </a:lnSpc>
            </a:pPr>
            <a:r>
              <a:rPr lang="es-ES_tradnl" sz="1600" b="1" smtClean="0"/>
              <a:t>Biestable R-S sincronizado a niveles: </a:t>
            </a:r>
            <a:r>
              <a:rPr lang="es-ES_tradnl" sz="1600" smtClean="0"/>
              <a:t>Biestable R-S básico al que se le añaden dos puertas AND delante de las NOR junto con una entrada adicional de los pulsos de reloj. Así, las entradas a las puertas NOR sólo estarán activas cuando el pulso de reloj esté en alta.</a:t>
            </a:r>
            <a:endParaRPr lang="es-ES_tradnl" sz="1600" b="1" smtClean="0"/>
          </a:p>
          <a:p>
            <a:pPr eaLnBrk="1" hangingPunct="1">
              <a:lnSpc>
                <a:spcPct val="80000"/>
              </a:lnSpc>
            </a:pPr>
            <a:r>
              <a:rPr lang="es-ES_tradnl" sz="1600" b="1" smtClean="0"/>
              <a:t>Biestable R-S disparo por flancos: </a:t>
            </a:r>
            <a:r>
              <a:rPr lang="es-ES_tradnl" sz="1600" smtClean="0"/>
              <a:t>Biestable R-S que usa para dispararse sólo las transiciones de baja a alta (o de alta a baja) del reloj para definir el instante en el que se deja actuar a las variables R y S.</a:t>
            </a:r>
            <a:endParaRPr lang="es-ES_tradnl" sz="1600" b="1" smtClean="0"/>
          </a:p>
          <a:p>
            <a:pPr eaLnBrk="1" hangingPunct="1">
              <a:lnSpc>
                <a:spcPct val="80000"/>
              </a:lnSpc>
            </a:pPr>
            <a:r>
              <a:rPr lang="es-ES_tradnl" sz="1600" b="1" smtClean="0"/>
              <a:t>R-S con entradas asíncronas de PRESET y CLEAR: </a:t>
            </a:r>
            <a:r>
              <a:rPr lang="es-ES_tradnl" sz="1600" smtClean="0"/>
              <a:t>Circuito R-S con dos nuevas entradas asíncronas adicionales llamadas de preset que pone a 1 al biestable y clear que lo pone a cero. </a:t>
            </a:r>
            <a:endParaRPr lang="es-ES_tradnl" sz="1600" b="1" smtClean="0"/>
          </a:p>
          <a:p>
            <a:pPr eaLnBrk="1" hangingPunct="1">
              <a:lnSpc>
                <a:spcPct val="80000"/>
              </a:lnSpc>
            </a:pPr>
            <a:r>
              <a:rPr lang="es-ES_tradnl" sz="1600" b="1" smtClean="0"/>
              <a:t>Cronograma: </a:t>
            </a:r>
            <a:r>
              <a:rPr lang="es-ES_tradnl" sz="1600" smtClean="0"/>
              <a:t>Representación gráfica de las señales de entrada, salida y control de los circuitos en función del tiempo.</a:t>
            </a:r>
            <a:endParaRPr lang="es-ES" sz="16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457200"/>
            <a:ext cx="8229600" cy="523875"/>
          </a:xfrm>
        </p:spPr>
        <p:txBody>
          <a:bodyPr/>
          <a:lstStyle/>
          <a:p>
            <a:pPr eaLnBrk="1" hangingPunct="1"/>
            <a:r>
              <a:rPr lang="es-ES" sz="3200" smtClean="0"/>
              <a:t>Glosario Tema 5</a:t>
            </a:r>
          </a:p>
        </p:txBody>
      </p:sp>
      <p:sp>
        <p:nvSpPr>
          <p:cNvPr id="40963" name="Rectangle 3"/>
          <p:cNvSpPr>
            <a:spLocks noGrp="1" noChangeArrowheads="1"/>
          </p:cNvSpPr>
          <p:nvPr>
            <p:ph type="body" idx="1"/>
          </p:nvPr>
        </p:nvSpPr>
        <p:spPr>
          <a:xfrm>
            <a:off x="457200" y="1052513"/>
            <a:ext cx="8229600" cy="5256212"/>
          </a:xfrm>
        </p:spPr>
        <p:txBody>
          <a:bodyPr/>
          <a:lstStyle/>
          <a:p>
            <a:pPr eaLnBrk="1" hangingPunct="1">
              <a:lnSpc>
                <a:spcPct val="80000"/>
              </a:lnSpc>
            </a:pPr>
            <a:r>
              <a:rPr lang="es-ES_tradnl" sz="1800" b="1" smtClean="0"/>
              <a:t>Flancos: </a:t>
            </a:r>
            <a:r>
              <a:rPr lang="es-ES_tradnl" sz="1800" smtClean="0"/>
              <a:t>Cambios en los valores de los niveles de un tren de pulsos (en general nos referimos a la señal del reloj)</a:t>
            </a:r>
            <a:r>
              <a:rPr lang="es-ES_tradnl" sz="1800" b="1" smtClean="0"/>
              <a:t>.</a:t>
            </a:r>
          </a:p>
          <a:p>
            <a:pPr eaLnBrk="1" hangingPunct="1">
              <a:lnSpc>
                <a:spcPct val="80000"/>
              </a:lnSpc>
            </a:pPr>
            <a:r>
              <a:rPr lang="es-ES_tradnl" sz="1800" b="1" smtClean="0"/>
              <a:t>Flanco positivo: </a:t>
            </a:r>
            <a:r>
              <a:rPr lang="es-ES_tradnl" sz="1800" smtClean="0"/>
              <a:t>Paso de baja a alta</a:t>
            </a:r>
            <a:r>
              <a:rPr lang="es-ES_tradnl" sz="1800" b="1" smtClean="0"/>
              <a:t> </a:t>
            </a:r>
            <a:r>
              <a:rPr lang="es-ES_tradnl" sz="1800" smtClean="0"/>
              <a:t>(subida) en un pulso.	</a:t>
            </a:r>
            <a:endParaRPr lang="es-ES_tradnl" sz="1800" b="1" smtClean="0"/>
          </a:p>
          <a:p>
            <a:pPr eaLnBrk="1" hangingPunct="1">
              <a:lnSpc>
                <a:spcPct val="80000"/>
              </a:lnSpc>
            </a:pPr>
            <a:r>
              <a:rPr lang="es-ES_tradnl" sz="1800" b="1" smtClean="0"/>
              <a:t>Flanco negativo: </a:t>
            </a:r>
            <a:r>
              <a:rPr lang="es-ES_tradnl" sz="1800" smtClean="0"/>
              <a:t>Paso de alta a baja (bajada) en un pulso</a:t>
            </a:r>
            <a:endParaRPr lang="es-ES_tradnl" sz="1800" b="1" smtClean="0"/>
          </a:p>
          <a:p>
            <a:pPr eaLnBrk="1" hangingPunct="1">
              <a:lnSpc>
                <a:spcPct val="80000"/>
              </a:lnSpc>
            </a:pPr>
            <a:r>
              <a:rPr lang="es-ES_tradnl" sz="1800" b="1" smtClean="0"/>
              <a:t>Preset: </a:t>
            </a:r>
            <a:r>
              <a:rPr lang="es-ES_tradnl" sz="1800" smtClean="0"/>
              <a:t>Señal que pone a uno al circuito correspondiente.</a:t>
            </a:r>
            <a:endParaRPr lang="es-ES_tradnl" sz="1800" b="1" smtClean="0"/>
          </a:p>
          <a:p>
            <a:pPr eaLnBrk="1" hangingPunct="1">
              <a:lnSpc>
                <a:spcPct val="80000"/>
              </a:lnSpc>
            </a:pPr>
            <a:r>
              <a:rPr lang="es-ES_tradnl" sz="1800" b="1" smtClean="0"/>
              <a:t>Reset: </a:t>
            </a:r>
            <a:r>
              <a:rPr lang="es-ES_tradnl" sz="1800" smtClean="0"/>
              <a:t>Señal que pone a los circuitos en condiciones iniciales</a:t>
            </a:r>
            <a:endParaRPr lang="es-ES_tradnl" sz="1800" b="1" smtClean="0"/>
          </a:p>
          <a:p>
            <a:pPr eaLnBrk="1" hangingPunct="1">
              <a:lnSpc>
                <a:spcPct val="80000"/>
              </a:lnSpc>
            </a:pPr>
            <a:r>
              <a:rPr lang="es-ES_tradnl" sz="1800" b="1" smtClean="0"/>
              <a:t>Clear: </a:t>
            </a:r>
            <a:r>
              <a:rPr lang="es-ES_tradnl" sz="1800" smtClean="0"/>
              <a:t>Señal que pone a cero al circuito correspondiente.</a:t>
            </a:r>
            <a:endParaRPr lang="es-ES_tradnl" sz="1800" b="1" smtClean="0"/>
          </a:p>
          <a:p>
            <a:pPr eaLnBrk="1" hangingPunct="1">
              <a:lnSpc>
                <a:spcPct val="80000"/>
              </a:lnSpc>
            </a:pPr>
            <a:r>
              <a:rPr lang="es-ES_tradnl" sz="1800" b="1" smtClean="0"/>
              <a:t>Reloj: </a:t>
            </a:r>
            <a:r>
              <a:rPr lang="es-ES_tradnl" sz="1800" smtClean="0"/>
              <a:t>Señal periódica aplicada a ciertos circuitos y que sincronizan sus respuestas</a:t>
            </a:r>
            <a:endParaRPr lang="es-ES_tradnl" sz="1800" b="1" smtClean="0"/>
          </a:p>
          <a:p>
            <a:pPr eaLnBrk="1" hangingPunct="1">
              <a:lnSpc>
                <a:spcPct val="80000"/>
              </a:lnSpc>
            </a:pPr>
            <a:r>
              <a:rPr lang="es-ES_tradnl" sz="1800" b="1" smtClean="0"/>
              <a:t>Biestables J-K: </a:t>
            </a:r>
            <a:r>
              <a:rPr lang="es-ES_tradnl" sz="1800" smtClean="0"/>
              <a:t>Análogo al biestable R-S en el que se elimina la ambigüedad de la configuración R=S=1 que hacía que la salida Q fuera igual a la .</a:t>
            </a:r>
            <a:endParaRPr lang="es-ES_tradnl" sz="1800" b="1" smtClean="0"/>
          </a:p>
          <a:p>
            <a:pPr eaLnBrk="1" hangingPunct="1">
              <a:lnSpc>
                <a:spcPct val="80000"/>
              </a:lnSpc>
            </a:pPr>
            <a:r>
              <a:rPr lang="es-ES_tradnl" sz="1800" b="1" smtClean="0"/>
              <a:t>Configuración “Master-Slave” (maestro-esclavo): </a:t>
            </a:r>
            <a:r>
              <a:rPr lang="es-ES_tradnl" sz="1800" smtClean="0"/>
              <a:t>configuración con dos biestables conectados en serie y con relojes complementarios que interrumpen la conexión lógica entre la salida y la entrada. Es decir, entre la generación de la orden de disparo y su ejecución que opera en la fase complementaria del reloj.</a:t>
            </a:r>
            <a:endParaRPr lang="es-ES_tradnl" sz="1800" b="1" smtClean="0"/>
          </a:p>
          <a:p>
            <a:pPr eaLnBrk="1" hangingPunct="1">
              <a:lnSpc>
                <a:spcPct val="80000"/>
              </a:lnSpc>
            </a:pPr>
            <a:r>
              <a:rPr lang="es-ES_tradnl" sz="1800" b="1" smtClean="0"/>
              <a:t>Biestables T : </a:t>
            </a:r>
            <a:r>
              <a:rPr lang="es-ES_tradnl" sz="1800" smtClean="0"/>
              <a:t>Biestable que cambia de estado ante cada pulso de reloj.</a:t>
            </a:r>
            <a:endParaRPr lang="es-ES_tradnl" sz="1800" b="1" smtClean="0"/>
          </a:p>
          <a:p>
            <a:pPr eaLnBrk="1" hangingPunct="1">
              <a:lnSpc>
                <a:spcPct val="80000"/>
              </a:lnSpc>
            </a:pPr>
            <a:r>
              <a:rPr lang="es-ES_tradnl" sz="1800" b="1" smtClean="0"/>
              <a:t>Biestable D (delay): </a:t>
            </a:r>
            <a:r>
              <a:rPr lang="es-ES_tradnl" sz="1800" smtClean="0"/>
              <a:t>Representa el retardo. Su salida en cada intervalo coincide con la entrada en el intervalo anterior. </a:t>
            </a:r>
            <a:endParaRPr lang="es-ES" sz="1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Grp="1" noChangeAspect="1" noChangeArrowheads="1"/>
          </p:cNvPicPr>
          <p:nvPr>
            <p:ph type="body" idx="1"/>
          </p:nvPr>
        </p:nvPicPr>
        <p:blipFill>
          <a:blip r:embed="rId2" cstate="print"/>
          <a:srcRect/>
          <a:stretch>
            <a:fillRect/>
          </a:stretch>
        </p:blipFill>
        <p:spPr>
          <a:xfrm>
            <a:off x="1692275" y="620713"/>
            <a:ext cx="7200900" cy="5895975"/>
          </a:xfrm>
          <a:noFill/>
        </p:spPr>
      </p:pic>
      <p:sp>
        <p:nvSpPr>
          <p:cNvPr id="6147" name="Rectangle 2"/>
          <p:cNvSpPr>
            <a:spLocks noGrp="1" noChangeArrowheads="1"/>
          </p:cNvSpPr>
          <p:nvPr>
            <p:ph type="title"/>
          </p:nvPr>
        </p:nvSpPr>
        <p:spPr>
          <a:xfrm>
            <a:off x="179388" y="476250"/>
            <a:ext cx="2808436" cy="3600450"/>
          </a:xfrm>
        </p:spPr>
        <p:txBody>
          <a:bodyPr/>
          <a:lstStyle/>
          <a:p>
            <a:pPr eaLnBrk="1" hangingPunct="1"/>
            <a:r>
              <a:rPr lang="es-ES" dirty="0" smtClean="0"/>
              <a:t>5.1. </a:t>
            </a:r>
            <a:r>
              <a:rPr lang="es-ES" sz="3200" dirty="0" smtClean="0"/>
              <a:t>Introducción a los Autómatas Finitos: concepto de estado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cstate="print"/>
          <a:srcRect/>
          <a:stretch>
            <a:fillRect/>
          </a:stretch>
        </p:blipFill>
        <p:spPr bwMode="auto">
          <a:xfrm>
            <a:off x="306388" y="484188"/>
            <a:ext cx="8529637" cy="58896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cstate="print"/>
          <a:srcRect/>
          <a:stretch>
            <a:fillRect/>
          </a:stretch>
        </p:blipFill>
        <p:spPr bwMode="auto">
          <a:xfrm>
            <a:off x="468313" y="1052513"/>
            <a:ext cx="8281987" cy="410686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cstate="print"/>
          <a:srcRect/>
          <a:stretch>
            <a:fillRect/>
          </a:stretch>
        </p:blipFill>
        <p:spPr bwMode="auto">
          <a:xfrm>
            <a:off x="484188" y="1296988"/>
            <a:ext cx="8175625" cy="42640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cstate="print"/>
          <a:srcRect/>
          <a:stretch>
            <a:fillRect/>
          </a:stretch>
        </p:blipFill>
        <p:spPr bwMode="auto">
          <a:xfrm>
            <a:off x="395288" y="476250"/>
            <a:ext cx="7777162" cy="623093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cstate="print"/>
          <a:srcRect/>
          <a:stretch>
            <a:fillRect/>
          </a:stretch>
        </p:blipFill>
        <p:spPr bwMode="auto">
          <a:xfrm>
            <a:off x="971550" y="333375"/>
            <a:ext cx="7775575" cy="60420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869</TotalTime>
  <Words>1291</Words>
  <Application>Microsoft Office PowerPoint</Application>
  <PresentationFormat>Presentación en pantalla (4:3)</PresentationFormat>
  <Paragraphs>118</Paragraphs>
  <Slides>38</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38</vt:i4>
      </vt:variant>
    </vt:vector>
  </HeadingPairs>
  <TitlesOfParts>
    <vt:vector size="44" baseType="lpstr">
      <vt:lpstr>Arial</vt:lpstr>
      <vt:lpstr>Arial Black</vt:lpstr>
      <vt:lpstr>Calibri</vt:lpstr>
      <vt:lpstr>Times New Roman</vt:lpstr>
      <vt:lpstr>Wingdings</vt:lpstr>
      <vt:lpstr>Píxel</vt:lpstr>
      <vt:lpstr>TEMA V</vt:lpstr>
      <vt:lpstr>Presentación de PowerPoint</vt:lpstr>
      <vt:lpstr>Presentación de PowerPoint</vt:lpstr>
      <vt:lpstr>5.1. Introducción a los Autómatas Finitos: concepto de estado</vt:lpstr>
      <vt:lpstr>Presentación de PowerPoint</vt:lpstr>
      <vt:lpstr>Presentación de PowerPoint</vt:lpstr>
      <vt:lpstr>Presentación de PowerPoint</vt:lpstr>
      <vt:lpstr>Presentación de PowerPoint</vt:lpstr>
      <vt:lpstr>Presentación de PowerPoint</vt:lpstr>
      <vt:lpstr>5.2. El Tiempo en Digital: comportamiento síncrono y asíncrono</vt:lpstr>
      <vt:lpstr>Asíncrono</vt:lpstr>
      <vt:lpstr>5.3. Biestables</vt:lpstr>
      <vt:lpstr>Presentación de PowerPoint</vt:lpstr>
      <vt:lpstr>5.3.1. R-S (asíncrono) Básico </vt:lpstr>
      <vt:lpstr>Presentación de PowerPoint</vt:lpstr>
      <vt:lpstr>Presentación de PowerPoint</vt:lpstr>
      <vt:lpstr>5.3.2. R-S Sincronizado a Niveles</vt:lpstr>
      <vt:lpstr>5.3.3. Disparo por Flancos</vt:lpstr>
      <vt:lpstr>Presentación de PowerPoint</vt:lpstr>
      <vt:lpstr>5.3.4. R-S Sincronizado a Nivel y con Entradas Asíncronas de Preset (puesta a 1) y Clear (puesta a cero)</vt:lpstr>
      <vt:lpstr>Presentación de PowerPoint</vt:lpstr>
      <vt:lpstr>Presentación de PowerPoint</vt:lpstr>
      <vt:lpstr>5.4. Biestables J-K</vt:lpstr>
      <vt:lpstr>Presentación de PowerPoint</vt:lpstr>
      <vt:lpstr>5.4.1. Configuración “Master-Slave”</vt:lpstr>
      <vt:lpstr>Presentación de PowerPoint</vt:lpstr>
      <vt:lpstr>Presentación de PowerPoint</vt:lpstr>
      <vt:lpstr>5.5. Biestables T y D</vt:lpstr>
      <vt:lpstr>Presentación de PowerPoint</vt:lpstr>
      <vt:lpstr>D (Delay) D ⇒ Delay = Retardo</vt:lpstr>
      <vt:lpstr>D Master-Slave</vt:lpstr>
      <vt:lpstr>5.5.1. D Disparado por Flancos</vt:lpstr>
      <vt:lpstr>Presentación de PowerPoint</vt:lpstr>
      <vt:lpstr>Presentación de PowerPoint</vt:lpstr>
      <vt:lpstr>Glosario Tema 5</vt:lpstr>
      <vt:lpstr>Glosario Tema 5</vt:lpstr>
      <vt:lpstr>Glosario Tema 5</vt:lpstr>
      <vt:lpstr>Glosario Tema 5</vt:lpstr>
    </vt:vector>
  </TitlesOfParts>
  <Company>UCA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V</dc:title>
  <dc:creator>barcell</dc:creator>
  <cp:lastModifiedBy>Manuel Fernandez</cp:lastModifiedBy>
  <cp:revision>78</cp:revision>
  <dcterms:created xsi:type="dcterms:W3CDTF">2010-11-21T22:47:06Z</dcterms:created>
  <dcterms:modified xsi:type="dcterms:W3CDTF">2016-11-14T19:13:01Z</dcterms:modified>
</cp:coreProperties>
</file>