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sldIdLst>
    <p:sldId id="256" r:id="rId2"/>
    <p:sldId id="257" r:id="rId3"/>
    <p:sldId id="258" r:id="rId4"/>
    <p:sldId id="259" r:id="rId5"/>
    <p:sldId id="316" r:id="rId6"/>
    <p:sldId id="260" r:id="rId7"/>
    <p:sldId id="262" r:id="rId8"/>
    <p:sldId id="263" r:id="rId9"/>
    <p:sldId id="264" r:id="rId10"/>
    <p:sldId id="266" r:id="rId11"/>
    <p:sldId id="265" r:id="rId12"/>
    <p:sldId id="267" r:id="rId13"/>
    <p:sldId id="268" r:id="rId14"/>
    <p:sldId id="319" r:id="rId15"/>
    <p:sldId id="269" r:id="rId16"/>
    <p:sldId id="270" r:id="rId17"/>
    <p:sldId id="275" r:id="rId18"/>
    <p:sldId id="320" r:id="rId19"/>
    <p:sldId id="271" r:id="rId20"/>
    <p:sldId id="276" r:id="rId21"/>
    <p:sldId id="272" r:id="rId22"/>
    <p:sldId id="274" r:id="rId23"/>
    <p:sldId id="273" r:id="rId24"/>
    <p:sldId id="284" r:id="rId25"/>
    <p:sldId id="285" r:id="rId26"/>
    <p:sldId id="278" r:id="rId27"/>
    <p:sldId id="279" r:id="rId28"/>
    <p:sldId id="280" r:id="rId29"/>
    <p:sldId id="281" r:id="rId30"/>
    <p:sldId id="282" r:id="rId31"/>
    <p:sldId id="283" r:id="rId32"/>
    <p:sldId id="277" r:id="rId33"/>
    <p:sldId id="287" r:id="rId34"/>
    <p:sldId id="288" r:id="rId35"/>
    <p:sldId id="286" r:id="rId36"/>
    <p:sldId id="321" r:id="rId37"/>
    <p:sldId id="289" r:id="rId38"/>
    <p:sldId id="290" r:id="rId39"/>
    <p:sldId id="291" r:id="rId40"/>
    <p:sldId id="292" r:id="rId41"/>
    <p:sldId id="295" r:id="rId42"/>
    <p:sldId id="296" r:id="rId43"/>
    <p:sldId id="297" r:id="rId44"/>
    <p:sldId id="298" r:id="rId45"/>
    <p:sldId id="299" r:id="rId46"/>
    <p:sldId id="300" r:id="rId47"/>
    <p:sldId id="305" r:id="rId48"/>
    <p:sldId id="302" r:id="rId49"/>
    <p:sldId id="301" r:id="rId50"/>
    <p:sldId id="306" r:id="rId51"/>
    <p:sldId id="307" r:id="rId52"/>
    <p:sldId id="308" r:id="rId53"/>
    <p:sldId id="309" r:id="rId54"/>
    <p:sldId id="317" r:id="rId55"/>
    <p:sldId id="293" r:id="rId56"/>
    <p:sldId id="294" r:id="rId57"/>
    <p:sldId id="311" r:id="rId58"/>
    <p:sldId id="303" r:id="rId59"/>
    <p:sldId id="304" r:id="rId60"/>
    <p:sldId id="312" r:id="rId61"/>
    <p:sldId id="313" r:id="rId62"/>
    <p:sldId id="318" r:id="rId63"/>
    <p:sldId id="314" r:id="rId64"/>
    <p:sldId id="315" r:id="rId65"/>
    <p:sldId id="310" r:id="rId6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8D1A6-8BDC-4C88-9D45-A4A82C1DE83E}" type="datetimeFigureOut">
              <a:rPr lang="es-ES" smtClean="0"/>
              <a:t>24/11/2016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9C193-DE2E-4D9D-A2AD-016D7A534041}" type="slidenum">
              <a:rPr lang="es-ES" smtClean="0"/>
              <a:t>‹Nº›</a:t>
            </a:fld>
            <a:endParaRPr lang="es-ES"/>
          </a:p>
        </p:txBody>
      </p:sp>
    </p:spTree>
    <p:extLst>
      <p:ext uri="{BB962C8B-B14F-4D97-AF65-F5344CB8AC3E}">
        <p14:creationId xmlns:p14="http://schemas.microsoft.com/office/powerpoint/2010/main" val="35283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9B9C193-DE2E-4D9D-A2AD-016D7A534041}" type="slidenum">
              <a:rPr lang="es-ES" smtClean="0"/>
              <a:t>11</a:t>
            </a:fld>
            <a:endParaRPr lang="es-ES"/>
          </a:p>
        </p:txBody>
      </p:sp>
    </p:spTree>
    <p:extLst>
      <p:ext uri="{BB962C8B-B14F-4D97-AF65-F5344CB8AC3E}">
        <p14:creationId xmlns:p14="http://schemas.microsoft.com/office/powerpoint/2010/main" val="187936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B9C193-DE2E-4D9D-A2AD-016D7A534041}" type="slidenum">
              <a:rPr lang="es-ES" smtClean="0"/>
              <a:t>19</a:t>
            </a:fld>
            <a:endParaRPr lang="es-ES"/>
          </a:p>
        </p:txBody>
      </p:sp>
    </p:spTree>
    <p:extLst>
      <p:ext uri="{BB962C8B-B14F-4D97-AF65-F5344CB8AC3E}">
        <p14:creationId xmlns:p14="http://schemas.microsoft.com/office/powerpoint/2010/main" val="328843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s-ES"/>
              <a:t>Haga clic para cambiar el estilo de título	</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488C3937-CBA7-4387-B1F8-8272E9AF8E85}"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DFE82122-A7B7-478F-839A-5D0F210555AA}"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D4FE5794-A81B-4431-8455-4C996840F4B9}"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34C64051-4643-461B-B802-CC61A0116BF5}"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01FF778B-BC48-4442-8A83-C8430D3ED15F}"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99177E27-0C65-4EB2-B591-CE5F3B236F15}"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E00CB564-D38F-48B6-A4C0-2153707DC3B0}"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2C9DD53F-9D94-4342-B608-01A65237EA35}"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A04E0B13-B45E-41A7-9548-392761A318C2}"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4BFAA926-7B60-4642-9DA4-E42176F9CDA6}"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ACC7872-6BAA-4E89-AB54-D27346CAF783}"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s-E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0682E33E-FFC0-4B4E-A97D-2E37FA225908}" type="slidenum">
              <a:rPr lang="es-ES"/>
              <a:pPr>
                <a:defRPr/>
              </a:pPr>
              <a:t>‹Nº›</a:t>
            </a:fld>
            <a:endParaRPr lang="es-ES"/>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7.xml"/><Relationship Id="rId5" Type="http://schemas.openxmlformats.org/officeDocument/2006/relationships/image" Target="../media/image69.wmf"/><Relationship Id="rId4" Type="http://schemas.openxmlformats.org/officeDocument/2006/relationships/image" Target="../media/image68.wmf"/></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uned.es/ca-bergara/ppropias/web_fund_sistemas_digitales/main.html" TargetMode="External"/><Relationship Id="rId2" Type="http://schemas.openxmlformats.org/officeDocument/2006/relationships/hyperlink" Target="http://www.onsemi.com/PowerSolutions/home.do?lctn=head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 smtClean="0">
                <a:solidFill>
                  <a:schemeClr val="tx1"/>
                </a:solidFill>
              </a:rPr>
              <a:t>TEMA 6</a:t>
            </a:r>
          </a:p>
        </p:txBody>
      </p:sp>
      <p:sp>
        <p:nvSpPr>
          <p:cNvPr id="3075" name="Rectangle 3"/>
          <p:cNvSpPr>
            <a:spLocks noGrp="1" noChangeArrowheads="1"/>
          </p:cNvSpPr>
          <p:nvPr>
            <p:ph type="subTitle" idx="1"/>
          </p:nvPr>
        </p:nvSpPr>
        <p:spPr/>
        <p:txBody>
          <a:bodyPr/>
          <a:lstStyle/>
          <a:p>
            <a:pPr eaLnBrk="1" hangingPunct="1"/>
            <a:r>
              <a:rPr lang="es-ES" sz="3000" smtClean="0"/>
              <a:t>INTRODUCCIÓN AL DISEÑO SECUENCIAL: CONTADORES Y REGISTROS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srcRect/>
          <a:stretch>
            <a:fillRect/>
          </a:stretch>
        </p:blipFill>
        <p:spPr bwMode="auto">
          <a:xfrm>
            <a:off x="1042988" y="1700213"/>
            <a:ext cx="5905500" cy="2038350"/>
          </a:xfrm>
          <a:prstGeom prst="rect">
            <a:avLst/>
          </a:prstGeom>
          <a:noFill/>
          <a:ln w="9525">
            <a:noFill/>
            <a:miter lim="800000"/>
            <a:headEnd/>
            <a:tailEnd/>
          </a:ln>
        </p:spPr>
      </p:pic>
      <p:pic>
        <p:nvPicPr>
          <p:cNvPr id="12291" name="Picture 5"/>
          <p:cNvPicPr>
            <a:picLocks noChangeAspect="1" noChangeArrowheads="1"/>
          </p:cNvPicPr>
          <p:nvPr/>
        </p:nvPicPr>
        <p:blipFill>
          <a:blip r:embed="rId3" cstate="print"/>
          <a:srcRect/>
          <a:stretch>
            <a:fillRect/>
          </a:stretch>
        </p:blipFill>
        <p:spPr bwMode="auto">
          <a:xfrm>
            <a:off x="684213" y="3830638"/>
            <a:ext cx="7127875" cy="3027362"/>
          </a:xfrm>
          <a:prstGeom prst="rect">
            <a:avLst/>
          </a:prstGeom>
          <a:noFill/>
          <a:ln w="9525">
            <a:noFill/>
            <a:miter lim="800000"/>
            <a:headEnd/>
            <a:tailEnd/>
          </a:ln>
        </p:spPr>
      </p:pic>
      <p:sp>
        <p:nvSpPr>
          <p:cNvPr id="12292" name="Rectangle 6"/>
          <p:cNvSpPr>
            <a:spLocks noGrp="1" noChangeArrowheads="1"/>
          </p:cNvSpPr>
          <p:nvPr>
            <p:ph type="title"/>
          </p:nvPr>
        </p:nvSpPr>
        <p:spPr>
          <a:xfrm>
            <a:off x="323850" y="1125538"/>
            <a:ext cx="8291513" cy="595312"/>
          </a:xfrm>
        </p:spPr>
        <p:txBody>
          <a:bodyPr/>
          <a:lstStyle/>
          <a:p>
            <a:pPr eaLnBrk="1" hangingPunct="1"/>
            <a:r>
              <a:rPr lang="es-ES" sz="2400" smtClean="0"/>
              <a:t>Hay que tener en cuenta que la respuesta de una báscula JK es</a:t>
            </a:r>
          </a:p>
        </p:txBody>
      </p:sp>
      <p:sp>
        <p:nvSpPr>
          <p:cNvPr id="12293" name="Rectangle 7"/>
          <p:cNvSpPr>
            <a:spLocks noChangeArrowheads="1"/>
          </p:cNvSpPr>
          <p:nvPr/>
        </p:nvSpPr>
        <p:spPr bwMode="auto">
          <a:xfrm>
            <a:off x="457200" y="457200"/>
            <a:ext cx="8229600" cy="523875"/>
          </a:xfrm>
          <a:prstGeom prst="rect">
            <a:avLst/>
          </a:prstGeom>
          <a:noFill/>
          <a:ln w="9525">
            <a:noFill/>
            <a:miter lim="800000"/>
            <a:headEnd/>
            <a:tailEnd/>
          </a:ln>
        </p:spPr>
        <p:txBody>
          <a:bodyPr anchor="ctr"/>
          <a:lstStyle/>
          <a:p>
            <a:r>
              <a:rPr lang="es-ES" sz="3200" b="1"/>
              <a:t>Diseño con básculas “J-K”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79388" y="1268413"/>
            <a:ext cx="8397875" cy="5407025"/>
            <a:chOff x="179388" y="1268413"/>
            <a:chExt cx="8397875" cy="5407025"/>
          </a:xfrm>
        </p:grpSpPr>
        <p:pic>
          <p:nvPicPr>
            <p:cNvPr id="13314" name="Picture 4"/>
            <p:cNvPicPr>
              <a:picLocks noChangeAspect="1" noChangeArrowheads="1"/>
            </p:cNvPicPr>
            <p:nvPr/>
          </p:nvPicPr>
          <p:blipFill>
            <a:blip r:embed="rId3" cstate="print"/>
            <a:srcRect/>
            <a:stretch>
              <a:fillRect/>
            </a:stretch>
          </p:blipFill>
          <p:spPr bwMode="auto">
            <a:xfrm>
              <a:off x="684213" y="1268413"/>
              <a:ext cx="7893050" cy="5407025"/>
            </a:xfrm>
            <a:prstGeom prst="rect">
              <a:avLst/>
            </a:prstGeom>
            <a:noFill/>
            <a:ln w="9525">
              <a:noFill/>
              <a:miter lim="800000"/>
              <a:headEnd/>
              <a:tailEnd/>
            </a:ln>
          </p:spPr>
        </p:pic>
        <p:sp>
          <p:nvSpPr>
            <p:cNvPr id="13315" name="Text Box 5"/>
            <p:cNvSpPr txBox="1">
              <a:spLocks noChangeArrowheads="1"/>
            </p:cNvSpPr>
            <p:nvPr/>
          </p:nvSpPr>
          <p:spPr bwMode="auto">
            <a:xfrm>
              <a:off x="179388" y="1844675"/>
              <a:ext cx="1584325" cy="623888"/>
            </a:xfrm>
            <a:prstGeom prst="rect">
              <a:avLst/>
            </a:prstGeom>
            <a:noFill/>
            <a:ln w="9525">
              <a:noFill/>
              <a:miter lim="800000"/>
              <a:headEnd/>
              <a:tailEnd/>
            </a:ln>
          </p:spPr>
          <p:txBody>
            <a:bodyPr>
              <a:spAutoFit/>
            </a:bodyPr>
            <a:lstStyle/>
            <a:p>
              <a:pPr>
                <a:spcBef>
                  <a:spcPct val="50000"/>
                </a:spcBef>
              </a:pPr>
              <a:r>
                <a:rPr lang="es-ES" sz="1400"/>
                <a:t>K=R= Reset (0)</a:t>
              </a:r>
            </a:p>
            <a:p>
              <a:pPr>
                <a:spcBef>
                  <a:spcPct val="50000"/>
                </a:spcBef>
              </a:pPr>
              <a:r>
                <a:rPr lang="es-ES" sz="1400"/>
                <a:t>J=S=Set(1)</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323850" y="692150"/>
            <a:ext cx="8532813" cy="5672138"/>
          </a:xfrm>
          <a:prstGeom prst="rect">
            <a:avLst/>
          </a:prstGeom>
          <a:noFill/>
          <a:ln w="9525">
            <a:noFill/>
            <a:miter lim="800000"/>
            <a:headEnd/>
            <a:tailEnd/>
          </a:ln>
        </p:spPr>
      </p:pic>
      <p:grpSp>
        <p:nvGrpSpPr>
          <p:cNvPr id="5" name="Grupo 4"/>
          <p:cNvGrpSpPr/>
          <p:nvPr/>
        </p:nvGrpSpPr>
        <p:grpSpPr>
          <a:xfrm>
            <a:off x="179512" y="3789040"/>
            <a:ext cx="8433085" cy="1620619"/>
            <a:chOff x="179512" y="3789040"/>
            <a:chExt cx="8433085" cy="1620619"/>
          </a:xfrm>
        </p:grpSpPr>
        <p:pic>
          <p:nvPicPr>
            <p:cNvPr id="3" name="Picture 7"/>
            <p:cNvPicPr>
              <a:picLocks noChangeAspect="1" noChangeArrowheads="1"/>
            </p:cNvPicPr>
            <p:nvPr/>
          </p:nvPicPr>
          <p:blipFill>
            <a:blip r:embed="rId3" cstate="print"/>
            <a:srcRect/>
            <a:stretch>
              <a:fillRect/>
            </a:stretch>
          </p:blipFill>
          <p:spPr bwMode="auto">
            <a:xfrm>
              <a:off x="179512" y="3933056"/>
              <a:ext cx="2556471" cy="1476603"/>
            </a:xfrm>
            <a:prstGeom prst="rect">
              <a:avLst/>
            </a:prstGeom>
            <a:noFill/>
            <a:ln w="9525">
              <a:noFill/>
              <a:miter lim="800000"/>
              <a:headEnd/>
              <a:tailEnd/>
            </a:ln>
          </p:spPr>
        </p:pic>
        <p:pic>
          <p:nvPicPr>
            <p:cNvPr id="4" name="Imagen 3"/>
            <p:cNvPicPr>
              <a:picLocks noChangeAspect="1"/>
            </p:cNvPicPr>
            <p:nvPr/>
          </p:nvPicPr>
          <p:blipFill>
            <a:blip r:embed="rId4"/>
            <a:stretch>
              <a:fillRect/>
            </a:stretch>
          </p:blipFill>
          <p:spPr>
            <a:xfrm>
              <a:off x="7020272" y="3789040"/>
              <a:ext cx="1592325" cy="1499766"/>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827088" y="1052513"/>
            <a:ext cx="6851650" cy="33258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23850" y="1125538"/>
            <a:ext cx="8416925" cy="27352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57200"/>
            <a:ext cx="8229600" cy="739775"/>
          </a:xfrm>
        </p:spPr>
        <p:txBody>
          <a:bodyPr/>
          <a:lstStyle/>
          <a:p>
            <a:pPr eaLnBrk="1" hangingPunct="1"/>
            <a:r>
              <a:rPr lang="es-ES" smtClean="0"/>
              <a:t>6.2. Procedimiento General de Síntesis</a:t>
            </a:r>
          </a:p>
        </p:txBody>
      </p:sp>
      <p:pic>
        <p:nvPicPr>
          <p:cNvPr id="17411" name="Picture 4"/>
          <p:cNvPicPr>
            <a:picLocks noChangeAspect="1" noChangeArrowheads="1"/>
          </p:cNvPicPr>
          <p:nvPr/>
        </p:nvPicPr>
        <p:blipFill>
          <a:blip r:embed="rId2" cstate="print"/>
          <a:srcRect/>
          <a:stretch>
            <a:fillRect/>
          </a:stretch>
        </p:blipFill>
        <p:spPr bwMode="auto">
          <a:xfrm>
            <a:off x="295974" y="1700808"/>
            <a:ext cx="8390826" cy="345638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srcRect/>
          <a:stretch>
            <a:fillRect/>
          </a:stretch>
        </p:blipFill>
        <p:spPr bwMode="auto">
          <a:xfrm>
            <a:off x="323850" y="549275"/>
            <a:ext cx="8569325" cy="5680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s-ES" sz="2800" dirty="0" smtClean="0"/>
              <a:t>6.3. Representación, Síntesis y Análisis Modular de Autómatas con PLDS</a:t>
            </a:r>
          </a:p>
        </p:txBody>
      </p:sp>
      <p:sp>
        <p:nvSpPr>
          <p:cNvPr id="19459" name="3 Marcador de contenido"/>
          <p:cNvSpPr>
            <a:spLocks noGrp="1"/>
          </p:cNvSpPr>
          <p:nvPr>
            <p:ph idx="1"/>
          </p:nvPr>
        </p:nvSpPr>
        <p:spPr>
          <a:xfrm>
            <a:off x="468313" y="1700213"/>
            <a:ext cx="8229600" cy="4321175"/>
          </a:xfrm>
        </p:spPr>
        <p:txBody>
          <a:bodyPr/>
          <a:lstStyle/>
          <a:p>
            <a:r>
              <a:rPr lang="es-ES" sz="2800" smtClean="0"/>
              <a:t>Para representar un autómata necesitamos dos PLDs:</a:t>
            </a:r>
          </a:p>
          <a:p>
            <a:pPr lvl="1"/>
            <a:r>
              <a:rPr lang="es-ES" sz="2400" smtClean="0"/>
              <a:t>Uno para las transiciones de estado</a:t>
            </a:r>
          </a:p>
          <a:p>
            <a:pPr lvl="2"/>
            <a:r>
              <a:rPr lang="es-ES" sz="2000" smtClean="0"/>
              <a:t>En función de estado y entrada determinar el próximo estado</a:t>
            </a:r>
          </a:p>
          <a:p>
            <a:pPr lvl="2"/>
            <a:r>
              <a:rPr lang="es-ES" sz="2000" smtClean="0"/>
              <a:t>Utilizaremos celdas de tipo “D” para codificar y representar los estados</a:t>
            </a:r>
          </a:p>
          <a:p>
            <a:pPr lvl="1"/>
            <a:r>
              <a:rPr lang="es-ES" sz="2400" smtClean="0"/>
              <a:t>Otro para las salidas</a:t>
            </a:r>
          </a:p>
          <a:p>
            <a:pPr lvl="2"/>
            <a:r>
              <a:rPr lang="es-ES" sz="2000" smtClean="0"/>
              <a:t>En función del estado y entrada, determinar la próxima salida</a:t>
            </a:r>
          </a:p>
          <a:p>
            <a:pPr lvl="1"/>
            <a:r>
              <a:rPr lang="es-ES" sz="2400" smtClean="0"/>
              <a:t>Vamos a centrarnos en el primero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457200"/>
            <a:ext cx="8229600" cy="595313"/>
          </a:xfrm>
        </p:spPr>
        <p:txBody>
          <a:bodyPr/>
          <a:lstStyle/>
          <a:p>
            <a:r>
              <a:rPr lang="es-ES" smtClean="0"/>
              <a:t>6.3.1. Representación</a:t>
            </a:r>
          </a:p>
        </p:txBody>
      </p:sp>
      <p:pic>
        <p:nvPicPr>
          <p:cNvPr id="20483" name="Picture 4"/>
          <p:cNvPicPr>
            <a:picLocks noChangeAspect="1" noChangeArrowheads="1"/>
          </p:cNvPicPr>
          <p:nvPr/>
        </p:nvPicPr>
        <p:blipFill>
          <a:blip r:embed="rId2" cstate="print"/>
          <a:srcRect/>
          <a:stretch>
            <a:fillRect/>
          </a:stretch>
        </p:blipFill>
        <p:spPr bwMode="auto">
          <a:xfrm>
            <a:off x="2150397" y="1052513"/>
            <a:ext cx="6927850" cy="5545137"/>
          </a:xfrm>
          <a:prstGeom prst="rect">
            <a:avLst/>
          </a:prstGeom>
          <a:noFill/>
          <a:ln w="9525">
            <a:noFill/>
            <a:miter lim="800000"/>
            <a:headEnd/>
            <a:tailEnd/>
          </a:ln>
        </p:spPr>
      </p:pic>
      <p:sp>
        <p:nvSpPr>
          <p:cNvPr id="20484" name="3 CuadroTexto"/>
          <p:cNvSpPr txBox="1">
            <a:spLocks noChangeArrowheads="1"/>
          </p:cNvSpPr>
          <p:nvPr/>
        </p:nvSpPr>
        <p:spPr bwMode="auto">
          <a:xfrm>
            <a:off x="113635" y="1125538"/>
            <a:ext cx="2376487" cy="6186309"/>
          </a:xfrm>
          <a:prstGeom prst="rect">
            <a:avLst/>
          </a:prstGeom>
          <a:noFill/>
          <a:ln w="9525">
            <a:noFill/>
            <a:miter lim="800000"/>
            <a:headEnd/>
            <a:tailEnd/>
          </a:ln>
        </p:spPr>
        <p:txBody>
          <a:bodyPr>
            <a:spAutoFit/>
          </a:bodyPr>
          <a:lstStyle/>
          <a:p>
            <a:pPr>
              <a:buFont typeface="Arial" charset="0"/>
              <a:buChar char="•"/>
            </a:pPr>
            <a:r>
              <a:rPr lang="es-ES" dirty="0"/>
              <a:t>Matriz de transición de estados:</a:t>
            </a:r>
          </a:p>
          <a:p>
            <a:pPr>
              <a:buFont typeface="Arial" charset="0"/>
              <a:buChar char="•"/>
            </a:pPr>
            <a:r>
              <a:rPr lang="es-ES" dirty="0"/>
              <a:t>Las dimensiones de las matrices de transición serán de </a:t>
            </a:r>
            <a:r>
              <a:rPr lang="es-ES" dirty="0" smtClean="0"/>
              <a:t>2</a:t>
            </a:r>
            <a:r>
              <a:rPr lang="es-ES" baseline="30000" dirty="0" smtClean="0"/>
              <a:t>N</a:t>
            </a:r>
            <a:r>
              <a:rPr lang="es-ES" dirty="0" smtClean="0"/>
              <a:t>x2</a:t>
            </a:r>
            <a:r>
              <a:rPr lang="es-ES" baseline="30000" dirty="0" smtClean="0"/>
              <a:t>N</a:t>
            </a:r>
            <a:r>
              <a:rPr lang="es-ES" dirty="0"/>
              <a:t>. </a:t>
            </a:r>
            <a:r>
              <a:rPr lang="es-ES" dirty="0" smtClean="0"/>
              <a:t>Para A estados, necesitamos N </a:t>
            </a:r>
            <a:r>
              <a:rPr lang="es-ES" dirty="0" err="1" smtClean="0"/>
              <a:t>biestables</a:t>
            </a:r>
            <a:r>
              <a:rPr lang="es-ES" dirty="0" smtClean="0"/>
              <a:t> tal  2</a:t>
            </a:r>
            <a:r>
              <a:rPr lang="es-ES" baseline="30000" dirty="0" smtClean="0"/>
              <a:t>N</a:t>
            </a:r>
            <a:r>
              <a:rPr lang="es-ES" dirty="0" smtClean="0"/>
              <a:t> &gt; A</a:t>
            </a:r>
            <a:endParaRPr lang="es-ES" dirty="0"/>
          </a:p>
          <a:p>
            <a:pPr>
              <a:buFont typeface="Arial" charset="0"/>
              <a:buChar char="•"/>
            </a:pPr>
            <a:r>
              <a:rPr lang="es-ES" dirty="0"/>
              <a:t>Para M variables lógicas, necesitaremos </a:t>
            </a:r>
            <a:r>
              <a:rPr lang="es-ES" dirty="0" smtClean="0"/>
              <a:t>2</a:t>
            </a:r>
            <a:r>
              <a:rPr lang="es-ES" baseline="30000" dirty="0" smtClean="0"/>
              <a:t>M </a:t>
            </a:r>
            <a:r>
              <a:rPr lang="es-ES" dirty="0" smtClean="0"/>
              <a:t>Matrices </a:t>
            </a:r>
            <a:r>
              <a:rPr lang="es-ES" dirty="0"/>
              <a:t>de transición</a:t>
            </a:r>
          </a:p>
          <a:p>
            <a:pPr>
              <a:buFont typeface="Arial" charset="0"/>
              <a:buChar char="•"/>
            </a:pPr>
            <a:r>
              <a:rPr lang="es-ES" dirty="0"/>
              <a:t>Cada matriz de transición solo tiene un uno por fila</a:t>
            </a:r>
          </a:p>
          <a:p>
            <a:pPr>
              <a:buFont typeface="Arial" charset="0"/>
              <a:buChar char="•"/>
            </a:pPr>
            <a:r>
              <a:rPr lang="es-ES" dirty="0"/>
              <a:t>Para utilizar una representación mas compacta usamos la “Matriz Funcional”</a:t>
            </a:r>
          </a:p>
          <a:p>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549275"/>
            <a:ext cx="8229600" cy="450850"/>
          </a:xfrm>
        </p:spPr>
        <p:txBody>
          <a:bodyPr/>
          <a:lstStyle/>
          <a:p>
            <a:pPr eaLnBrk="1" hangingPunct="1"/>
            <a:r>
              <a:rPr lang="es-ES" sz="2800" b="1" smtClean="0"/>
              <a:t>Matriz funcional</a:t>
            </a:r>
          </a:p>
        </p:txBody>
      </p:sp>
      <p:sp>
        <p:nvSpPr>
          <p:cNvPr id="21507" name="Rectangle 3"/>
          <p:cNvSpPr>
            <a:spLocks noGrp="1" noChangeArrowheads="1"/>
          </p:cNvSpPr>
          <p:nvPr>
            <p:ph type="body" idx="1"/>
          </p:nvPr>
        </p:nvSpPr>
        <p:spPr>
          <a:xfrm>
            <a:off x="468313" y="1196975"/>
            <a:ext cx="8229600" cy="1727200"/>
          </a:xfrm>
        </p:spPr>
        <p:txBody>
          <a:bodyPr/>
          <a:lstStyle/>
          <a:p>
            <a:pPr eaLnBrk="1" hangingPunct="1">
              <a:lnSpc>
                <a:spcPct val="80000"/>
              </a:lnSpc>
            </a:pPr>
            <a:r>
              <a:rPr lang="es-ES" sz="2400" smtClean="0"/>
              <a:t>Matriz que recoge los estados iniciales en la columna de la izquierda, los estados finales en la línea superior y en los cuadros de la matriz se representan los valores de las variables que provocan la transición entre los estados iniciales y los finales</a:t>
            </a:r>
          </a:p>
        </p:txBody>
      </p:sp>
      <p:pic>
        <p:nvPicPr>
          <p:cNvPr id="21508" name="Picture 4"/>
          <p:cNvPicPr>
            <a:picLocks noChangeAspect="1" noChangeArrowheads="1"/>
          </p:cNvPicPr>
          <p:nvPr/>
        </p:nvPicPr>
        <p:blipFill>
          <a:blip r:embed="rId3" cstate="print"/>
          <a:srcRect/>
          <a:stretch>
            <a:fillRect/>
          </a:stretch>
        </p:blipFill>
        <p:spPr bwMode="auto">
          <a:xfrm>
            <a:off x="1042988" y="3213100"/>
            <a:ext cx="7816850" cy="27447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79388" y="692150"/>
            <a:ext cx="8785225" cy="5470525"/>
          </a:xfrm>
          <a:prstGeom prst="rect">
            <a:avLst/>
          </a:prstGeom>
          <a:noFill/>
          <a:ln w="9525">
            <a:noFill/>
            <a:miter lim="800000"/>
            <a:headEnd/>
            <a:tailEnd/>
          </a:ln>
        </p:spPr>
        <p:txBody>
          <a:bodyPr>
            <a:spAutoFit/>
          </a:bodyPr>
          <a:lstStyle/>
          <a:p>
            <a:r>
              <a:rPr lang="es-ES" sz="1600"/>
              <a:t>TEMA 6: INTRODUCCIÓN AL DISEÑO SECUENCIAL: CONTADORES Y REGISTROS</a:t>
            </a:r>
          </a:p>
          <a:p>
            <a:r>
              <a:rPr lang="es-ES" sz="1600"/>
              <a:t>· Contexto</a:t>
            </a:r>
          </a:p>
          <a:p>
            <a:r>
              <a:rPr lang="es-ES" sz="1600"/>
              <a:t>· Conocimiento Previo Necesario</a:t>
            </a:r>
          </a:p>
          <a:p>
            <a:r>
              <a:rPr lang="es-ES" sz="1600"/>
              <a:t>· Objetivos del Tema</a:t>
            </a:r>
          </a:p>
          <a:p>
            <a:r>
              <a:rPr lang="es-ES" sz="1600"/>
              <a:t>· Guía de Estudio</a:t>
            </a:r>
          </a:p>
          <a:p>
            <a:r>
              <a:rPr lang="es-ES" sz="1600"/>
              <a:t>· Contenido del Tema</a:t>
            </a:r>
          </a:p>
          <a:p>
            <a:r>
              <a:rPr lang="es-ES" sz="1600"/>
              <a:t>6.1. Introducción al Diseño Secuencial con Biestables D, T y J-K</a:t>
            </a:r>
          </a:p>
          <a:p>
            <a:r>
              <a:rPr lang="es-ES" sz="1600"/>
              <a:t>6.2. Procedimiento General de Síntesis</a:t>
            </a:r>
          </a:p>
          <a:p>
            <a:r>
              <a:rPr lang="es-ES" sz="1600"/>
              <a:t>6.3. Representación, Síntesis y análisis Modular de Autómatas con PLDS</a:t>
            </a:r>
          </a:p>
          <a:p>
            <a:r>
              <a:rPr lang="es-ES" sz="1600"/>
              <a:t>6.3.1. Representación</a:t>
            </a:r>
          </a:p>
          <a:p>
            <a:r>
              <a:rPr lang="es-ES" sz="1600"/>
              <a:t>6.3.2. Síntesis</a:t>
            </a:r>
          </a:p>
          <a:p>
            <a:r>
              <a:rPr lang="es-ES" sz="1600"/>
              <a:t>6.3.3. Análisis</a:t>
            </a:r>
          </a:p>
          <a:p>
            <a:r>
              <a:rPr lang="es-ES" sz="1600"/>
              <a:t>6.4. Diseño con biestables J-K</a:t>
            </a:r>
          </a:p>
          <a:p>
            <a:r>
              <a:rPr lang="es-ES" sz="1600"/>
              <a:t>6.5. Contadores</a:t>
            </a:r>
          </a:p>
          <a:p>
            <a:r>
              <a:rPr lang="es-ES" sz="1600"/>
              <a:t>6.5.1. Contadores Asíncronos</a:t>
            </a:r>
          </a:p>
          <a:p>
            <a:r>
              <a:rPr lang="es-ES" sz="1600"/>
              <a:t>6.5.2. Contadores Síncronos</a:t>
            </a:r>
          </a:p>
          <a:p>
            <a:r>
              <a:rPr lang="es-ES" sz="1600"/>
              <a:t>6.5.3. Aplicación del método general a la Síntesis de Contadores con PLDs</a:t>
            </a:r>
          </a:p>
          <a:p>
            <a:r>
              <a:rPr lang="es-ES" sz="1600"/>
              <a:t>6.5.4. Simulación y ejemplos de Contadores</a:t>
            </a:r>
          </a:p>
          <a:p>
            <a:r>
              <a:rPr lang="es-ES" sz="1600"/>
              <a:t>6.6. Registros de Desplazamiento</a:t>
            </a:r>
          </a:p>
          <a:p>
            <a:r>
              <a:rPr lang="es-ES" sz="1600"/>
              <a:t>6.7. Problemas</a:t>
            </a:r>
          </a:p>
          <a:p>
            <a:r>
              <a:rPr lang="es-ES" sz="1600"/>
              <a:t>· Preparación de la Evaluación</a:t>
            </a:r>
          </a:p>
          <a:p>
            <a:r>
              <a:rPr lang="es-ES" sz="1600"/>
              <a:t>· Referencias Bibliográficas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250825" y="2924175"/>
            <a:ext cx="8640763" cy="3363913"/>
          </a:xfrm>
          <a:prstGeom prst="rect">
            <a:avLst/>
          </a:prstGeom>
          <a:noFill/>
          <a:ln w="9525">
            <a:noFill/>
            <a:miter lim="800000"/>
            <a:headEnd/>
            <a:tailEnd/>
          </a:ln>
        </p:spPr>
      </p:pic>
      <p:pic>
        <p:nvPicPr>
          <p:cNvPr id="22531" name="Picture 5"/>
          <p:cNvPicPr>
            <a:picLocks noChangeAspect="1" noChangeArrowheads="1"/>
          </p:cNvPicPr>
          <p:nvPr/>
        </p:nvPicPr>
        <p:blipFill>
          <a:blip r:embed="rId3" cstate="print"/>
          <a:srcRect/>
          <a:stretch>
            <a:fillRect/>
          </a:stretch>
        </p:blipFill>
        <p:spPr bwMode="auto">
          <a:xfrm>
            <a:off x="323850" y="692150"/>
            <a:ext cx="8353425" cy="20304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827088" y="4149725"/>
            <a:ext cx="8172450" cy="1309688"/>
          </a:xfrm>
          <a:prstGeom prst="rect">
            <a:avLst/>
          </a:prstGeom>
          <a:noFill/>
          <a:ln w="9525">
            <a:noFill/>
            <a:miter lim="800000"/>
            <a:headEnd/>
            <a:tailEnd/>
          </a:ln>
        </p:spPr>
      </p:pic>
      <p:sp>
        <p:nvSpPr>
          <p:cNvPr id="23555" name="Rectangle 6"/>
          <p:cNvSpPr>
            <a:spLocks noGrp="1" noChangeArrowheads="1"/>
          </p:cNvSpPr>
          <p:nvPr>
            <p:ph type="title"/>
          </p:nvPr>
        </p:nvSpPr>
        <p:spPr>
          <a:xfrm>
            <a:off x="457200" y="457200"/>
            <a:ext cx="8229600" cy="523875"/>
          </a:xfrm>
        </p:spPr>
        <p:txBody>
          <a:bodyPr/>
          <a:lstStyle/>
          <a:p>
            <a:pPr eaLnBrk="1" hangingPunct="1"/>
            <a:r>
              <a:rPr lang="es-ES" sz="2800" smtClean="0"/>
              <a:t>6.3.2. Síntesis</a:t>
            </a:r>
          </a:p>
        </p:txBody>
      </p:sp>
      <p:pic>
        <p:nvPicPr>
          <p:cNvPr id="23556" name="Picture 7"/>
          <p:cNvPicPr>
            <a:picLocks noChangeAspect="1" noChangeArrowheads="1"/>
          </p:cNvPicPr>
          <p:nvPr/>
        </p:nvPicPr>
        <p:blipFill>
          <a:blip r:embed="rId3" cstate="print"/>
          <a:srcRect/>
          <a:stretch>
            <a:fillRect/>
          </a:stretch>
        </p:blipFill>
        <p:spPr bwMode="auto">
          <a:xfrm>
            <a:off x="684213" y="1052513"/>
            <a:ext cx="7843837" cy="28527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395288" y="836613"/>
            <a:ext cx="8569325" cy="50942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900113" y="908050"/>
            <a:ext cx="7219950" cy="4656138"/>
          </a:xfrm>
          <a:prstGeom prst="rect">
            <a:avLst/>
          </a:prstGeom>
          <a:noFill/>
          <a:ln w="9525">
            <a:noFill/>
            <a:miter lim="800000"/>
            <a:headEnd/>
            <a:tailEnd/>
          </a:ln>
        </p:spPr>
      </p:pic>
      <p:sp>
        <p:nvSpPr>
          <p:cNvPr id="25603" name="Rectangle 5"/>
          <p:cNvSpPr>
            <a:spLocks noGrp="1" noChangeArrowheads="1"/>
          </p:cNvSpPr>
          <p:nvPr>
            <p:ph type="title"/>
          </p:nvPr>
        </p:nvSpPr>
        <p:spPr>
          <a:xfrm>
            <a:off x="457200" y="457200"/>
            <a:ext cx="8229600" cy="884238"/>
          </a:xfrm>
        </p:spPr>
        <p:txBody>
          <a:bodyPr/>
          <a:lstStyle/>
          <a:p>
            <a:pPr eaLnBrk="1" hangingPunct="1"/>
            <a:r>
              <a:rPr lang="es-ES" sz="2800" smtClean="0"/>
              <a:t>Matriz funcional para 4 estados y dos variables lógicas</a:t>
            </a:r>
          </a:p>
        </p:txBody>
      </p:sp>
      <p:pic>
        <p:nvPicPr>
          <p:cNvPr id="25604" name="Picture 6"/>
          <p:cNvPicPr>
            <a:picLocks noChangeAspect="1" noChangeArrowheads="1"/>
          </p:cNvPicPr>
          <p:nvPr/>
        </p:nvPicPr>
        <p:blipFill>
          <a:blip r:embed="rId3" cstate="print"/>
          <a:srcRect/>
          <a:stretch>
            <a:fillRect/>
          </a:stretch>
        </p:blipFill>
        <p:spPr bwMode="auto">
          <a:xfrm>
            <a:off x="179388" y="5557838"/>
            <a:ext cx="8482012" cy="13001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cstate="print"/>
          <a:srcRect/>
          <a:stretch>
            <a:fillRect/>
          </a:stretch>
        </p:blipFill>
        <p:spPr bwMode="auto">
          <a:xfrm>
            <a:off x="468313" y="476250"/>
            <a:ext cx="8424862" cy="1524000"/>
          </a:xfrm>
          <a:prstGeom prst="rect">
            <a:avLst/>
          </a:prstGeom>
          <a:noFill/>
          <a:ln w="9525">
            <a:noFill/>
            <a:miter lim="800000"/>
            <a:headEnd/>
            <a:tailEnd/>
          </a:ln>
        </p:spPr>
      </p:pic>
      <p:pic>
        <p:nvPicPr>
          <p:cNvPr id="26627" name="Picture 6"/>
          <p:cNvPicPr>
            <a:picLocks noChangeAspect="1" noChangeArrowheads="1"/>
          </p:cNvPicPr>
          <p:nvPr/>
        </p:nvPicPr>
        <p:blipFill>
          <a:blip r:embed="rId3" cstate="print"/>
          <a:srcRect/>
          <a:stretch>
            <a:fillRect/>
          </a:stretch>
        </p:blipFill>
        <p:spPr bwMode="auto">
          <a:xfrm>
            <a:off x="250825" y="2060575"/>
            <a:ext cx="8482013" cy="1300163"/>
          </a:xfrm>
          <a:prstGeom prst="rect">
            <a:avLst/>
          </a:prstGeom>
          <a:noFill/>
          <a:ln w="9525">
            <a:noFill/>
            <a:miter lim="800000"/>
            <a:headEnd/>
            <a:tailEnd/>
          </a:ln>
        </p:spPr>
      </p:pic>
      <p:pic>
        <p:nvPicPr>
          <p:cNvPr id="26628" name="Picture 7"/>
          <p:cNvPicPr>
            <a:picLocks noChangeAspect="1" noChangeArrowheads="1"/>
          </p:cNvPicPr>
          <p:nvPr/>
        </p:nvPicPr>
        <p:blipFill>
          <a:blip r:embed="rId4" cstate="print"/>
          <a:srcRect/>
          <a:stretch>
            <a:fillRect/>
          </a:stretch>
        </p:blipFill>
        <p:spPr bwMode="auto">
          <a:xfrm>
            <a:off x="179388" y="3573463"/>
            <a:ext cx="8785225" cy="15478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2555875" y="188913"/>
            <a:ext cx="5592763" cy="64357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668338"/>
          </a:xfrm>
        </p:spPr>
        <p:txBody>
          <a:bodyPr/>
          <a:lstStyle/>
          <a:p>
            <a:pPr eaLnBrk="1" hangingPunct="1"/>
            <a:r>
              <a:rPr lang="es-ES" smtClean="0"/>
              <a:t>6.3.3. Análisis</a:t>
            </a:r>
          </a:p>
        </p:txBody>
      </p:sp>
      <p:sp>
        <p:nvSpPr>
          <p:cNvPr id="28675" name="Rectangle 3"/>
          <p:cNvSpPr>
            <a:spLocks noGrp="1" noChangeArrowheads="1"/>
          </p:cNvSpPr>
          <p:nvPr>
            <p:ph type="body" idx="1"/>
          </p:nvPr>
        </p:nvSpPr>
        <p:spPr>
          <a:xfrm>
            <a:off x="179388" y="1125538"/>
            <a:ext cx="8229600" cy="503237"/>
          </a:xfrm>
        </p:spPr>
        <p:txBody>
          <a:bodyPr/>
          <a:lstStyle/>
          <a:p>
            <a:pPr eaLnBrk="1" hangingPunct="1">
              <a:lnSpc>
                <a:spcPct val="80000"/>
              </a:lnSpc>
            </a:pPr>
            <a:r>
              <a:rPr lang="es-ES" sz="1600" smtClean="0"/>
              <a:t>El análisis consiste en obtener la matriz funcional y/o el diagrama de etapas a partir de un circuito determinado.</a:t>
            </a:r>
          </a:p>
        </p:txBody>
      </p:sp>
      <p:pic>
        <p:nvPicPr>
          <p:cNvPr id="28676" name="Picture 4"/>
          <p:cNvPicPr>
            <a:picLocks noChangeAspect="1" noChangeArrowheads="1"/>
          </p:cNvPicPr>
          <p:nvPr/>
        </p:nvPicPr>
        <p:blipFill>
          <a:blip r:embed="rId2" cstate="print"/>
          <a:srcRect/>
          <a:stretch>
            <a:fillRect/>
          </a:stretch>
        </p:blipFill>
        <p:spPr bwMode="auto">
          <a:xfrm>
            <a:off x="179388" y="1700213"/>
            <a:ext cx="8820150" cy="44529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323850" y="908050"/>
            <a:ext cx="8450263" cy="54943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print"/>
          <a:srcRect/>
          <a:stretch>
            <a:fillRect/>
          </a:stretch>
        </p:blipFill>
        <p:spPr bwMode="auto">
          <a:xfrm>
            <a:off x="468313" y="908050"/>
            <a:ext cx="8497887" cy="42814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icture 4"/>
          <p:cNvSpPr>
            <a:spLocks noChangeAspect="1" noChangeArrowheads="1"/>
          </p:cNvSpPr>
          <p:nvPr/>
        </p:nvSpPr>
        <p:spPr bwMode="auto">
          <a:xfrm>
            <a:off x="827088" y="476250"/>
            <a:ext cx="7775575" cy="6015038"/>
          </a:xfrm>
          <a:prstGeom prst="rect">
            <a:avLst/>
          </a:prstGeom>
          <a:noFill/>
          <a:ln w="9525">
            <a:noFill/>
            <a:miter lim="800000"/>
            <a:headEnd/>
            <a:tailEnd/>
          </a:ln>
        </p:spPr>
        <p:txBody>
          <a:bodyPr/>
          <a:lstStyle/>
          <a:p>
            <a:endParaRPr lang="es-ES"/>
          </a:p>
        </p:txBody>
      </p:sp>
      <p:pic>
        <p:nvPicPr>
          <p:cNvPr id="31747" name="Picture 3"/>
          <p:cNvPicPr>
            <a:picLocks noChangeAspect="1" noChangeArrowheads="1"/>
          </p:cNvPicPr>
          <p:nvPr/>
        </p:nvPicPr>
        <p:blipFill>
          <a:blip r:embed="rId2" cstate="print"/>
          <a:srcRect/>
          <a:stretch>
            <a:fillRect/>
          </a:stretch>
        </p:blipFill>
        <p:spPr bwMode="auto">
          <a:xfrm>
            <a:off x="755650" y="476250"/>
            <a:ext cx="7802563" cy="6121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179388" y="908050"/>
            <a:ext cx="8497887" cy="41703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icture 4"/>
          <p:cNvSpPr>
            <a:spLocks noChangeAspect="1" noChangeArrowheads="1"/>
          </p:cNvSpPr>
          <p:nvPr/>
        </p:nvSpPr>
        <p:spPr bwMode="auto">
          <a:xfrm>
            <a:off x="179388" y="836613"/>
            <a:ext cx="8569325" cy="3486150"/>
          </a:xfrm>
          <a:prstGeom prst="rect">
            <a:avLst/>
          </a:prstGeom>
          <a:noFill/>
          <a:ln w="9525">
            <a:noFill/>
            <a:miter lim="800000"/>
            <a:headEnd/>
            <a:tailEnd/>
          </a:ln>
        </p:spPr>
        <p:txBody>
          <a:bodyPr/>
          <a:lstStyle/>
          <a:p>
            <a:endParaRPr lang="es-ES"/>
          </a:p>
        </p:txBody>
      </p:sp>
      <p:pic>
        <p:nvPicPr>
          <p:cNvPr id="32771" name="Picture 3"/>
          <p:cNvPicPr>
            <a:picLocks noChangeAspect="1" noChangeArrowheads="1"/>
          </p:cNvPicPr>
          <p:nvPr/>
        </p:nvPicPr>
        <p:blipFill>
          <a:blip r:embed="rId2" cstate="print"/>
          <a:srcRect/>
          <a:stretch>
            <a:fillRect/>
          </a:stretch>
        </p:blipFill>
        <p:spPr bwMode="auto">
          <a:xfrm>
            <a:off x="971550" y="981075"/>
            <a:ext cx="7542213" cy="30956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cstate="print"/>
          <a:srcRect/>
          <a:stretch>
            <a:fillRect/>
          </a:stretch>
        </p:blipFill>
        <p:spPr bwMode="auto">
          <a:xfrm>
            <a:off x="468313" y="620713"/>
            <a:ext cx="8496300" cy="54308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684213" y="3716338"/>
            <a:ext cx="7704137" cy="1781175"/>
          </a:xfrm>
          <a:prstGeom prst="rect">
            <a:avLst/>
          </a:prstGeom>
          <a:noFill/>
          <a:ln w="9525">
            <a:noFill/>
            <a:miter lim="800000"/>
            <a:headEnd/>
            <a:tailEnd/>
          </a:ln>
        </p:spPr>
      </p:pic>
      <p:sp>
        <p:nvSpPr>
          <p:cNvPr id="34819" name="Rectangle 5"/>
          <p:cNvSpPr>
            <a:spLocks noGrp="1" noChangeArrowheads="1"/>
          </p:cNvSpPr>
          <p:nvPr>
            <p:ph type="title"/>
          </p:nvPr>
        </p:nvSpPr>
        <p:spPr>
          <a:xfrm>
            <a:off x="457200" y="457200"/>
            <a:ext cx="8229600" cy="595313"/>
          </a:xfrm>
        </p:spPr>
        <p:txBody>
          <a:bodyPr/>
          <a:lstStyle/>
          <a:p>
            <a:pPr eaLnBrk="1" hangingPunct="1"/>
            <a:r>
              <a:rPr lang="es-ES" sz="2800" smtClean="0"/>
              <a:t>6.4. Diseño con biestables J-K</a:t>
            </a:r>
          </a:p>
        </p:txBody>
      </p:sp>
      <p:sp>
        <p:nvSpPr>
          <p:cNvPr id="34820" name="Rectangle 11"/>
          <p:cNvSpPr>
            <a:spLocks noGrp="1" noChangeArrowheads="1"/>
          </p:cNvSpPr>
          <p:nvPr>
            <p:ph type="body" idx="1"/>
          </p:nvPr>
        </p:nvSpPr>
        <p:spPr>
          <a:xfrm>
            <a:off x="6443663" y="1052513"/>
            <a:ext cx="2098675" cy="511175"/>
          </a:xfrm>
        </p:spPr>
        <p:txBody>
          <a:bodyPr/>
          <a:lstStyle/>
          <a:p>
            <a:pPr eaLnBrk="1" hangingPunct="1">
              <a:lnSpc>
                <a:spcPct val="90000"/>
              </a:lnSpc>
            </a:pPr>
            <a:r>
              <a:rPr lang="es-ES" sz="2800" smtClean="0"/>
              <a:t>Síntesis</a:t>
            </a:r>
          </a:p>
        </p:txBody>
      </p:sp>
      <p:pic>
        <p:nvPicPr>
          <p:cNvPr id="34821" name="Picture 6"/>
          <p:cNvPicPr>
            <a:picLocks noChangeAspect="1" noChangeArrowheads="1"/>
          </p:cNvPicPr>
          <p:nvPr/>
        </p:nvPicPr>
        <p:blipFill>
          <a:blip r:embed="rId3" cstate="print"/>
          <a:srcRect/>
          <a:stretch>
            <a:fillRect/>
          </a:stretch>
        </p:blipFill>
        <p:spPr bwMode="auto">
          <a:xfrm>
            <a:off x="1692275" y="981075"/>
            <a:ext cx="4395788" cy="2044700"/>
          </a:xfrm>
          <a:prstGeom prst="rect">
            <a:avLst/>
          </a:prstGeom>
          <a:noFill/>
          <a:ln w="9525">
            <a:noFill/>
            <a:miter lim="800000"/>
            <a:headEnd/>
            <a:tailEnd/>
          </a:ln>
        </p:spPr>
      </p:pic>
      <p:sp>
        <p:nvSpPr>
          <p:cNvPr id="34822" name="Text Box 7"/>
          <p:cNvSpPr txBox="1">
            <a:spLocks noChangeArrowheads="1"/>
          </p:cNvSpPr>
          <p:nvPr/>
        </p:nvSpPr>
        <p:spPr bwMode="auto">
          <a:xfrm>
            <a:off x="2555875" y="1557338"/>
            <a:ext cx="431800" cy="274637"/>
          </a:xfrm>
          <a:prstGeom prst="rect">
            <a:avLst/>
          </a:prstGeom>
          <a:noFill/>
          <a:ln w="9525">
            <a:noFill/>
            <a:miter lim="800000"/>
            <a:headEnd/>
            <a:tailEnd/>
          </a:ln>
        </p:spPr>
        <p:txBody>
          <a:bodyPr>
            <a:spAutoFit/>
          </a:bodyPr>
          <a:lstStyle/>
          <a:p>
            <a:pPr>
              <a:spcBef>
                <a:spcPct val="50000"/>
              </a:spcBef>
            </a:pPr>
            <a:r>
              <a:rPr lang="es-ES" sz="1200"/>
              <a:t>(0)</a:t>
            </a:r>
          </a:p>
        </p:txBody>
      </p:sp>
      <p:sp>
        <p:nvSpPr>
          <p:cNvPr id="34823" name="Text Box 8"/>
          <p:cNvSpPr txBox="1">
            <a:spLocks noChangeArrowheads="1"/>
          </p:cNvSpPr>
          <p:nvPr/>
        </p:nvSpPr>
        <p:spPr bwMode="auto">
          <a:xfrm>
            <a:off x="2555875" y="1989138"/>
            <a:ext cx="431800" cy="274637"/>
          </a:xfrm>
          <a:prstGeom prst="rect">
            <a:avLst/>
          </a:prstGeom>
          <a:noFill/>
          <a:ln w="9525">
            <a:noFill/>
            <a:miter lim="800000"/>
            <a:headEnd/>
            <a:tailEnd/>
          </a:ln>
        </p:spPr>
        <p:txBody>
          <a:bodyPr>
            <a:spAutoFit/>
          </a:bodyPr>
          <a:lstStyle/>
          <a:p>
            <a:pPr>
              <a:spcBef>
                <a:spcPct val="50000"/>
              </a:spcBef>
            </a:pPr>
            <a:r>
              <a:rPr lang="es-ES" sz="1200"/>
              <a:t>(1)</a:t>
            </a:r>
          </a:p>
        </p:txBody>
      </p:sp>
      <p:sp>
        <p:nvSpPr>
          <p:cNvPr id="34824" name="Text Box 9"/>
          <p:cNvSpPr txBox="1">
            <a:spLocks noChangeArrowheads="1"/>
          </p:cNvSpPr>
          <p:nvPr/>
        </p:nvSpPr>
        <p:spPr bwMode="auto">
          <a:xfrm>
            <a:off x="3203575" y="1125538"/>
            <a:ext cx="431800" cy="274637"/>
          </a:xfrm>
          <a:prstGeom prst="rect">
            <a:avLst/>
          </a:prstGeom>
          <a:noFill/>
          <a:ln w="9525">
            <a:noFill/>
            <a:miter lim="800000"/>
            <a:headEnd/>
            <a:tailEnd/>
          </a:ln>
        </p:spPr>
        <p:txBody>
          <a:bodyPr>
            <a:spAutoFit/>
          </a:bodyPr>
          <a:lstStyle/>
          <a:p>
            <a:pPr>
              <a:spcBef>
                <a:spcPct val="50000"/>
              </a:spcBef>
            </a:pPr>
            <a:r>
              <a:rPr lang="es-ES" sz="1200"/>
              <a:t>(0)</a:t>
            </a:r>
          </a:p>
        </p:txBody>
      </p:sp>
      <p:sp>
        <p:nvSpPr>
          <p:cNvPr id="34825" name="Text Box 10"/>
          <p:cNvSpPr txBox="1">
            <a:spLocks noChangeArrowheads="1"/>
          </p:cNvSpPr>
          <p:nvPr/>
        </p:nvSpPr>
        <p:spPr bwMode="auto">
          <a:xfrm>
            <a:off x="4427538" y="1125538"/>
            <a:ext cx="431800" cy="274637"/>
          </a:xfrm>
          <a:prstGeom prst="rect">
            <a:avLst/>
          </a:prstGeom>
          <a:noFill/>
          <a:ln w="9525">
            <a:noFill/>
            <a:miter lim="800000"/>
            <a:headEnd/>
            <a:tailEnd/>
          </a:ln>
        </p:spPr>
        <p:txBody>
          <a:bodyPr>
            <a:spAutoFit/>
          </a:bodyPr>
          <a:lstStyle/>
          <a:p>
            <a:pPr>
              <a:spcBef>
                <a:spcPct val="50000"/>
              </a:spcBef>
            </a:pPr>
            <a:r>
              <a:rPr lang="es-ES" sz="1200"/>
              <a:t>(1)</a:t>
            </a:r>
          </a:p>
        </p:txBody>
      </p:sp>
      <p:sp>
        <p:nvSpPr>
          <p:cNvPr id="34826" name="9 CuadroTexto"/>
          <p:cNvSpPr txBox="1">
            <a:spLocks noChangeArrowheads="1"/>
          </p:cNvSpPr>
          <p:nvPr/>
        </p:nvSpPr>
        <p:spPr bwMode="auto">
          <a:xfrm>
            <a:off x="684213" y="1700213"/>
            <a:ext cx="1223962" cy="923925"/>
          </a:xfrm>
          <a:prstGeom prst="rect">
            <a:avLst/>
          </a:prstGeom>
          <a:noFill/>
          <a:ln w="9525">
            <a:noFill/>
            <a:miter lim="800000"/>
            <a:headEnd/>
            <a:tailEnd/>
          </a:ln>
        </p:spPr>
        <p:txBody>
          <a:bodyPr>
            <a:spAutoFit/>
          </a:bodyPr>
          <a:lstStyle/>
          <a:p>
            <a:r>
              <a:rPr lang="es-ES"/>
              <a:t>Ejemplo con dos estados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457200" y="457200"/>
            <a:ext cx="8229600" cy="450850"/>
          </a:xfrm>
        </p:spPr>
        <p:txBody>
          <a:bodyPr/>
          <a:lstStyle/>
          <a:p>
            <a:pPr eaLnBrk="1" hangingPunct="1"/>
            <a:r>
              <a:rPr lang="es-ES" sz="2400" smtClean="0"/>
              <a:t>Ejemplo con 4 estados codificados con dos biestables</a:t>
            </a:r>
          </a:p>
        </p:txBody>
      </p:sp>
      <p:pic>
        <p:nvPicPr>
          <p:cNvPr id="35843" name="Picture 5"/>
          <p:cNvPicPr>
            <a:picLocks noChangeAspect="1" noChangeArrowheads="1"/>
          </p:cNvPicPr>
          <p:nvPr/>
        </p:nvPicPr>
        <p:blipFill>
          <a:blip r:embed="rId2" cstate="print"/>
          <a:srcRect/>
          <a:stretch>
            <a:fillRect/>
          </a:stretch>
        </p:blipFill>
        <p:spPr bwMode="auto">
          <a:xfrm>
            <a:off x="971550" y="981075"/>
            <a:ext cx="7129463" cy="57086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684213" y="476250"/>
            <a:ext cx="7993062" cy="2651125"/>
          </a:xfrm>
          <a:prstGeom prst="rect">
            <a:avLst/>
          </a:prstGeom>
          <a:noFill/>
          <a:ln w="9525">
            <a:noFill/>
            <a:miter lim="800000"/>
            <a:headEnd/>
            <a:tailEnd/>
          </a:ln>
        </p:spPr>
      </p:pic>
      <p:pic>
        <p:nvPicPr>
          <p:cNvPr id="36867" name="Picture 5"/>
          <p:cNvPicPr>
            <a:picLocks noChangeAspect="1" noChangeArrowheads="1"/>
          </p:cNvPicPr>
          <p:nvPr/>
        </p:nvPicPr>
        <p:blipFill>
          <a:blip r:embed="rId3" cstate="print"/>
          <a:srcRect/>
          <a:stretch>
            <a:fillRect/>
          </a:stretch>
        </p:blipFill>
        <p:spPr bwMode="auto">
          <a:xfrm>
            <a:off x="539750" y="3284538"/>
            <a:ext cx="8353425" cy="29432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cstate="print"/>
          <a:srcRect/>
          <a:stretch>
            <a:fillRect/>
          </a:stretch>
        </p:blipFill>
        <p:spPr bwMode="auto">
          <a:xfrm>
            <a:off x="395288" y="404813"/>
            <a:ext cx="8280400" cy="58991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827088" y="3357563"/>
            <a:ext cx="7773987" cy="2159000"/>
          </a:xfrm>
          <a:prstGeom prst="rect">
            <a:avLst/>
          </a:prstGeom>
          <a:noFill/>
          <a:ln w="9525">
            <a:noFill/>
            <a:miter lim="800000"/>
            <a:headEnd/>
            <a:tailEnd/>
          </a:ln>
        </p:spPr>
      </p:pic>
      <p:sp>
        <p:nvSpPr>
          <p:cNvPr id="37891" name="2 Título"/>
          <p:cNvSpPr>
            <a:spLocks noGrp="1"/>
          </p:cNvSpPr>
          <p:nvPr>
            <p:ph type="title"/>
          </p:nvPr>
        </p:nvSpPr>
        <p:spPr/>
        <p:txBody>
          <a:bodyPr/>
          <a:lstStyle/>
          <a:p>
            <a:r>
              <a:rPr lang="es-ES" smtClean="0"/>
              <a:t>Reglas generales de adyacencia</a:t>
            </a:r>
          </a:p>
        </p:txBody>
      </p:sp>
      <p:sp>
        <p:nvSpPr>
          <p:cNvPr id="37892" name="3 Marcador de contenido"/>
          <p:cNvSpPr>
            <a:spLocks noGrp="1"/>
          </p:cNvSpPr>
          <p:nvPr>
            <p:ph idx="1"/>
          </p:nvPr>
        </p:nvSpPr>
        <p:spPr>
          <a:xfrm>
            <a:off x="468313" y="1484313"/>
            <a:ext cx="8229600" cy="1081087"/>
          </a:xfrm>
        </p:spPr>
        <p:txBody>
          <a:bodyPr/>
          <a:lstStyle/>
          <a:p>
            <a:r>
              <a:rPr lang="es-ES" smtClean="0"/>
              <a:t>Reordenación de los estados para obtener expresiones mínimas en Karnaugh, hay que aplicar las reglas de adyacencia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cstate="print"/>
          <a:srcRect/>
          <a:stretch>
            <a:fillRect/>
          </a:stretch>
        </p:blipFill>
        <p:spPr bwMode="auto">
          <a:xfrm>
            <a:off x="1979613" y="404813"/>
            <a:ext cx="5767387" cy="60483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523875"/>
          </a:xfrm>
        </p:spPr>
        <p:txBody>
          <a:bodyPr/>
          <a:lstStyle/>
          <a:p>
            <a:pPr eaLnBrk="1" hangingPunct="1"/>
            <a:r>
              <a:rPr lang="es-ES" sz="2800" smtClean="0"/>
              <a:t>6.5. Contadores</a:t>
            </a:r>
          </a:p>
        </p:txBody>
      </p:sp>
      <p:sp>
        <p:nvSpPr>
          <p:cNvPr id="40963" name="Rectangle 3"/>
          <p:cNvSpPr>
            <a:spLocks noGrp="1" noChangeArrowheads="1"/>
          </p:cNvSpPr>
          <p:nvPr>
            <p:ph type="body" idx="1"/>
          </p:nvPr>
        </p:nvSpPr>
        <p:spPr>
          <a:xfrm>
            <a:off x="250825" y="1125538"/>
            <a:ext cx="8229600" cy="1160462"/>
          </a:xfrm>
        </p:spPr>
        <p:txBody>
          <a:bodyPr/>
          <a:lstStyle/>
          <a:p>
            <a:pPr eaLnBrk="1" hangingPunct="1">
              <a:lnSpc>
                <a:spcPct val="80000"/>
              </a:lnSpc>
            </a:pPr>
            <a:r>
              <a:rPr lang="es-ES" sz="1600" smtClean="0"/>
              <a:t>Los contadores son circuitos secuenciales capaces de recorrer una secuencia previamente especificada de estados. </a:t>
            </a:r>
          </a:p>
          <a:p>
            <a:pPr lvl="1" eaLnBrk="1" hangingPunct="1">
              <a:lnSpc>
                <a:spcPct val="80000"/>
              </a:lnSpc>
            </a:pPr>
            <a:r>
              <a:rPr lang="es-ES" sz="1200" smtClean="0"/>
              <a:t>Reciben un tren de impulsos y responden con una sucesión de estados correspondientes a la representación en binario del número de impulsos recibidos desde que se inició el ciclo.</a:t>
            </a:r>
          </a:p>
        </p:txBody>
      </p:sp>
      <p:pic>
        <p:nvPicPr>
          <p:cNvPr id="40964" name="Picture 4"/>
          <p:cNvPicPr>
            <a:picLocks noChangeAspect="1" noChangeArrowheads="1"/>
          </p:cNvPicPr>
          <p:nvPr/>
        </p:nvPicPr>
        <p:blipFill>
          <a:blip r:embed="rId2" cstate="print"/>
          <a:srcRect/>
          <a:stretch>
            <a:fillRect/>
          </a:stretch>
        </p:blipFill>
        <p:spPr bwMode="auto">
          <a:xfrm>
            <a:off x="395288" y="2276475"/>
            <a:ext cx="8220075" cy="256381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p:cNvPicPr>
            <a:picLocks noChangeAspect="1" noChangeArrowheads="1"/>
          </p:cNvPicPr>
          <p:nvPr/>
        </p:nvPicPr>
        <p:blipFill>
          <a:blip r:embed="rId2" cstate="print"/>
          <a:srcRect/>
          <a:stretch>
            <a:fillRect/>
          </a:stretch>
        </p:blipFill>
        <p:spPr bwMode="auto">
          <a:xfrm>
            <a:off x="323850" y="549275"/>
            <a:ext cx="8388350" cy="4171950"/>
          </a:xfrm>
          <a:prstGeom prst="rect">
            <a:avLst/>
          </a:prstGeom>
          <a:noFill/>
          <a:ln w="9525">
            <a:noFill/>
            <a:miter lim="800000"/>
            <a:headEnd/>
            <a:tailEnd/>
          </a:ln>
        </p:spPr>
      </p:pic>
      <p:pic>
        <p:nvPicPr>
          <p:cNvPr id="41987" name="Picture 7"/>
          <p:cNvPicPr>
            <a:picLocks noChangeAspect="1" noChangeArrowheads="1"/>
          </p:cNvPicPr>
          <p:nvPr/>
        </p:nvPicPr>
        <p:blipFill>
          <a:blip r:embed="rId3" cstate="print"/>
          <a:srcRect/>
          <a:stretch>
            <a:fillRect/>
          </a:stretch>
        </p:blipFill>
        <p:spPr bwMode="auto">
          <a:xfrm>
            <a:off x="323850" y="4797425"/>
            <a:ext cx="8683625" cy="12715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595313"/>
          </a:xfrm>
        </p:spPr>
        <p:txBody>
          <a:bodyPr/>
          <a:lstStyle/>
          <a:p>
            <a:pPr eaLnBrk="1" hangingPunct="1"/>
            <a:r>
              <a:rPr lang="es-ES" sz="2000" smtClean="0"/>
              <a:t>6.1. Introducción al Diseño Secuencial con Biestables D, T y J-K</a:t>
            </a:r>
          </a:p>
        </p:txBody>
      </p:sp>
      <p:pic>
        <p:nvPicPr>
          <p:cNvPr id="6147" name="Picture 4"/>
          <p:cNvPicPr>
            <a:picLocks noChangeAspect="1" noChangeArrowheads="1"/>
          </p:cNvPicPr>
          <p:nvPr/>
        </p:nvPicPr>
        <p:blipFill>
          <a:blip r:embed="rId2" cstate="print"/>
          <a:srcRect/>
          <a:stretch>
            <a:fillRect/>
          </a:stretch>
        </p:blipFill>
        <p:spPr bwMode="auto">
          <a:xfrm>
            <a:off x="539750" y="1125538"/>
            <a:ext cx="7780338" cy="54006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57200"/>
            <a:ext cx="8229600" cy="884238"/>
          </a:xfrm>
        </p:spPr>
        <p:txBody>
          <a:bodyPr/>
          <a:lstStyle/>
          <a:p>
            <a:pPr eaLnBrk="1" hangingPunct="1"/>
            <a:r>
              <a:rPr lang="es-ES" smtClean="0"/>
              <a:t>6.5.1. Contadores Asíncronos</a:t>
            </a:r>
          </a:p>
        </p:txBody>
      </p:sp>
      <p:sp>
        <p:nvSpPr>
          <p:cNvPr id="43011" name="Rectangle 3"/>
          <p:cNvSpPr>
            <a:spLocks noGrp="1" noChangeArrowheads="1"/>
          </p:cNvSpPr>
          <p:nvPr>
            <p:ph type="body" idx="1"/>
          </p:nvPr>
        </p:nvSpPr>
        <p:spPr>
          <a:xfrm>
            <a:off x="468313" y="1196975"/>
            <a:ext cx="8229600" cy="3886200"/>
          </a:xfrm>
        </p:spPr>
        <p:txBody>
          <a:bodyPr/>
          <a:lstStyle/>
          <a:p>
            <a:pPr eaLnBrk="1" hangingPunct="1">
              <a:lnSpc>
                <a:spcPct val="80000"/>
              </a:lnSpc>
            </a:pPr>
            <a:r>
              <a:rPr lang="es-ES" sz="2000" dirty="0" smtClean="0"/>
              <a:t>Compuestos por básculas JK con J=K=1 (básculas T) de forma que la </a:t>
            </a:r>
            <a:r>
              <a:rPr lang="es-ES" sz="2000" b="1" i="1" dirty="0" smtClean="0"/>
              <a:t>entrada de relo</a:t>
            </a:r>
            <a:r>
              <a:rPr lang="es-ES" sz="2000" dirty="0" smtClean="0"/>
              <a:t>j entra </a:t>
            </a:r>
            <a:r>
              <a:rPr lang="es-ES" sz="2000" b="1" i="1" dirty="0" smtClean="0"/>
              <a:t>en la primera báscula </a:t>
            </a:r>
            <a:r>
              <a:rPr lang="es-ES" sz="2000" dirty="0" smtClean="0"/>
              <a:t>(bit de menor peso) y el </a:t>
            </a:r>
            <a:r>
              <a:rPr lang="es-ES" sz="2000" b="1" i="1" dirty="0" smtClean="0"/>
              <a:t>reloj </a:t>
            </a:r>
            <a:r>
              <a:rPr lang="es-ES" sz="2000" dirty="0" smtClean="0"/>
              <a:t>del </a:t>
            </a:r>
            <a:r>
              <a:rPr lang="es-ES" sz="2000" b="1" i="1" dirty="0" smtClean="0"/>
              <a:t>resto de las básculas </a:t>
            </a:r>
            <a:r>
              <a:rPr lang="es-ES" sz="2000" dirty="0" smtClean="0"/>
              <a:t>es la </a:t>
            </a:r>
            <a:r>
              <a:rPr lang="es-ES" sz="2000" b="1" i="1" dirty="0" smtClean="0"/>
              <a:t>salida Q de la báscula anterior.</a:t>
            </a:r>
          </a:p>
          <a:p>
            <a:pPr eaLnBrk="1" hangingPunct="1">
              <a:lnSpc>
                <a:spcPct val="80000"/>
              </a:lnSpc>
            </a:pPr>
            <a:r>
              <a:rPr lang="es-ES" sz="2000" dirty="0" smtClean="0"/>
              <a:t>Esto provoca el sentido asíncrono del contador, ya que cuando entra el impulso de reloj a la primera báscula esta empieza a bascular, pero la siguiente no basculará hasta que no lo haya hecho la anterior.</a:t>
            </a:r>
          </a:p>
          <a:p>
            <a:pPr eaLnBrk="1" hangingPunct="1">
              <a:lnSpc>
                <a:spcPct val="80000"/>
              </a:lnSpc>
            </a:pPr>
            <a:r>
              <a:rPr lang="es-ES" sz="2000" dirty="0" smtClean="0"/>
              <a:t>Este efecto provoca una reacción que se va añadiendo de báscula a báscula y por lo tanto el tiempo de cambio de un estado al otro puede ser el resultado de acumular los tiempos de transición del número de básculas que intervienen en dicho cambio.</a:t>
            </a:r>
          </a:p>
          <a:p>
            <a:pPr eaLnBrk="1" hangingPunct="1">
              <a:lnSpc>
                <a:spcPct val="80000"/>
              </a:lnSpc>
            </a:pPr>
            <a:r>
              <a:rPr lang="es-ES" sz="2000" dirty="0" smtClean="0"/>
              <a:t>Suponemos que los </a:t>
            </a:r>
            <a:r>
              <a:rPr lang="es-ES" sz="2000" dirty="0" err="1" smtClean="0"/>
              <a:t>biestables</a:t>
            </a:r>
            <a:r>
              <a:rPr lang="es-ES" sz="2000" dirty="0" smtClean="0"/>
              <a:t> J-K usados son los </a:t>
            </a:r>
            <a:r>
              <a:rPr lang="es-ES" sz="2000" dirty="0" smtClean="0">
                <a:solidFill>
                  <a:srgbClr val="FF0000"/>
                </a:solidFill>
              </a:rPr>
              <a:t>que se disparan con la bajada del pulso de reloj</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cstate="print"/>
          <a:srcRect/>
          <a:stretch>
            <a:fillRect/>
          </a:stretch>
        </p:blipFill>
        <p:spPr bwMode="auto">
          <a:xfrm>
            <a:off x="1042988" y="404813"/>
            <a:ext cx="6480175" cy="59578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2" cstate="print"/>
          <a:srcRect/>
          <a:stretch>
            <a:fillRect/>
          </a:stretch>
        </p:blipFill>
        <p:spPr bwMode="auto">
          <a:xfrm>
            <a:off x="2195513" y="1341438"/>
            <a:ext cx="6769100" cy="5302250"/>
          </a:xfrm>
          <a:prstGeom prst="rect">
            <a:avLst/>
          </a:prstGeom>
          <a:noFill/>
          <a:ln w="9525">
            <a:noFill/>
            <a:miter lim="800000"/>
            <a:headEnd/>
            <a:tailEnd/>
          </a:ln>
        </p:spPr>
      </p:pic>
      <p:sp>
        <p:nvSpPr>
          <p:cNvPr id="45059" name="Rectangle 4"/>
          <p:cNvSpPr>
            <a:spLocks noGrp="1" noChangeArrowheads="1"/>
          </p:cNvSpPr>
          <p:nvPr>
            <p:ph type="title"/>
          </p:nvPr>
        </p:nvSpPr>
        <p:spPr/>
        <p:txBody>
          <a:bodyPr/>
          <a:lstStyle/>
          <a:p>
            <a:pPr eaLnBrk="1" hangingPunct="1"/>
            <a:r>
              <a:rPr lang="es-ES" smtClean="0"/>
              <a:t>Contador Reversible</a:t>
            </a:r>
          </a:p>
        </p:txBody>
      </p:sp>
      <p:sp>
        <p:nvSpPr>
          <p:cNvPr id="45060" name="Rectangle 6"/>
          <p:cNvSpPr>
            <a:spLocks noGrp="1" noChangeArrowheads="1"/>
          </p:cNvSpPr>
          <p:nvPr>
            <p:ph type="body" idx="1"/>
          </p:nvPr>
        </p:nvSpPr>
        <p:spPr>
          <a:xfrm>
            <a:off x="250825" y="1412875"/>
            <a:ext cx="2746375" cy="5111750"/>
          </a:xfrm>
        </p:spPr>
        <p:txBody>
          <a:bodyPr/>
          <a:lstStyle/>
          <a:p>
            <a:pPr eaLnBrk="1" hangingPunct="1">
              <a:lnSpc>
                <a:spcPct val="80000"/>
              </a:lnSpc>
            </a:pPr>
            <a:r>
              <a:rPr lang="es-ES" sz="2000" dirty="0" smtClean="0"/>
              <a:t>Para x=1 </a:t>
            </a:r>
            <a:r>
              <a:rPr lang="es-ES" sz="2000" dirty="0" smtClean="0"/>
              <a:t>Seleccionamos </a:t>
            </a:r>
            <a:r>
              <a:rPr lang="es-ES" sz="2000" dirty="0" smtClean="0"/>
              <a:t>la entrada de reloj de cada </a:t>
            </a:r>
            <a:r>
              <a:rPr lang="es-ES" sz="2000" b="1" dirty="0" smtClean="0"/>
              <a:t>báscula de la salida </a:t>
            </a:r>
            <a:r>
              <a:rPr lang="es-ES" sz="2000" b="1" i="1" dirty="0" smtClean="0"/>
              <a:t>Q </a:t>
            </a:r>
            <a:r>
              <a:rPr lang="es-ES" sz="2000" dirty="0" smtClean="0"/>
              <a:t>de la báscula anterior, por lo tanto se comporta como un contador ascendente.</a:t>
            </a:r>
          </a:p>
          <a:p>
            <a:pPr eaLnBrk="1" hangingPunct="1">
              <a:lnSpc>
                <a:spcPct val="80000"/>
              </a:lnSpc>
            </a:pPr>
            <a:r>
              <a:rPr lang="es-ES" sz="2000" dirty="0" smtClean="0"/>
              <a:t>Para x=0 </a:t>
            </a:r>
            <a:r>
              <a:rPr lang="es-ES" sz="2000" dirty="0" smtClean="0"/>
              <a:t>Seleccionamos </a:t>
            </a:r>
            <a:r>
              <a:rPr lang="es-ES" sz="2000" dirty="0" smtClean="0"/>
              <a:t>la entrada de reloj de cada </a:t>
            </a:r>
            <a:r>
              <a:rPr lang="es-ES" sz="2000" b="1" dirty="0" smtClean="0"/>
              <a:t>báscula de la salida </a:t>
            </a:r>
            <a:r>
              <a:rPr lang="es-ES" sz="2000" b="1" i="1" dirty="0" smtClean="0"/>
              <a:t>Q´(negada</a:t>
            </a:r>
            <a:r>
              <a:rPr lang="es-ES" sz="2000" i="1" dirty="0" smtClean="0"/>
              <a:t>) </a:t>
            </a:r>
            <a:r>
              <a:rPr lang="es-ES" sz="2000" dirty="0" smtClean="0"/>
              <a:t>de la báscula anterior, por lo tanto se comporta como un contador descendente.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57200"/>
            <a:ext cx="8229600" cy="739775"/>
          </a:xfrm>
        </p:spPr>
        <p:txBody>
          <a:bodyPr/>
          <a:lstStyle/>
          <a:p>
            <a:pPr eaLnBrk="1" hangingPunct="1"/>
            <a:r>
              <a:rPr lang="es-ES" sz="2800" smtClean="0"/>
              <a:t>Contadores de diferentes bases y divisores de frecuencia</a:t>
            </a:r>
          </a:p>
        </p:txBody>
      </p:sp>
      <p:sp>
        <p:nvSpPr>
          <p:cNvPr id="46083" name="Rectangle 3"/>
          <p:cNvSpPr>
            <a:spLocks noGrp="1" noChangeArrowheads="1"/>
          </p:cNvSpPr>
          <p:nvPr>
            <p:ph type="body" idx="1"/>
          </p:nvPr>
        </p:nvSpPr>
        <p:spPr>
          <a:xfrm>
            <a:off x="457200" y="1268414"/>
            <a:ext cx="8229600" cy="5371538"/>
          </a:xfrm>
        </p:spPr>
        <p:txBody>
          <a:bodyPr/>
          <a:lstStyle/>
          <a:p>
            <a:pPr eaLnBrk="1" hangingPunct="1">
              <a:lnSpc>
                <a:spcPct val="80000"/>
              </a:lnSpc>
            </a:pPr>
            <a:r>
              <a:rPr lang="es-ES" sz="2400" dirty="0" smtClean="0"/>
              <a:t>Hay dos formas de implementar contadores binarios de diferentes bases:</a:t>
            </a:r>
          </a:p>
          <a:p>
            <a:pPr lvl="1" eaLnBrk="1" hangingPunct="1">
              <a:lnSpc>
                <a:spcPct val="80000"/>
              </a:lnSpc>
            </a:pPr>
            <a:r>
              <a:rPr lang="es-ES" sz="2000" dirty="0" smtClean="0"/>
              <a:t>1. Resetear todo el contador cuando el número binario al que llega contando es el de la base que se quiere conseguir. </a:t>
            </a:r>
          </a:p>
          <a:p>
            <a:pPr lvl="2" eaLnBrk="1" hangingPunct="1">
              <a:lnSpc>
                <a:spcPct val="80000"/>
              </a:lnSpc>
            </a:pPr>
            <a:r>
              <a:rPr lang="es-ES" sz="1800" dirty="0" smtClean="0"/>
              <a:t>Ello provoca la puesta a cero del contador y el inicio de un nuevo ciclo.(</a:t>
            </a:r>
            <a:r>
              <a:rPr lang="es-ES" sz="1800" dirty="0" err="1" smtClean="0"/>
              <a:t>clear</a:t>
            </a:r>
            <a:r>
              <a:rPr lang="es-ES" sz="1800" dirty="0" smtClean="0"/>
              <a:t>)</a:t>
            </a:r>
          </a:p>
          <a:p>
            <a:pPr lvl="1" eaLnBrk="1" hangingPunct="1">
              <a:lnSpc>
                <a:spcPct val="80000"/>
              </a:lnSpc>
            </a:pPr>
            <a:r>
              <a:rPr lang="es-ES" sz="2000" dirty="0" smtClean="0"/>
              <a:t>2. Poner a “1” todas las básculas del contador mediante el “</a:t>
            </a:r>
            <a:r>
              <a:rPr lang="es-ES" sz="2000" dirty="0" err="1" smtClean="0"/>
              <a:t>Preset</a:t>
            </a:r>
            <a:r>
              <a:rPr lang="es-ES" sz="2000" dirty="0" smtClean="0"/>
              <a:t>” cuando se llega al número de la base al que se quiere llegar menos 1 (base-1). </a:t>
            </a:r>
          </a:p>
          <a:p>
            <a:pPr lvl="2" eaLnBrk="1" hangingPunct="1">
              <a:lnSpc>
                <a:spcPct val="80000"/>
              </a:lnSpc>
            </a:pPr>
            <a:r>
              <a:rPr lang="es-ES" sz="1800" dirty="0" smtClean="0"/>
              <a:t>Ello provoca que el contador llega al máximo de su capacidad de cuenta y de esta manera con el siguiente impulso de reloj se provoca su puesta a “0” y consiguiente inicio de ciclo de cuenta. (</a:t>
            </a:r>
            <a:r>
              <a:rPr lang="es-ES" sz="1800" dirty="0" err="1" smtClean="0"/>
              <a:t>preset</a:t>
            </a:r>
            <a:r>
              <a:rPr lang="es-ES" sz="1800" dirty="0" smtClean="0"/>
              <a:t>)</a:t>
            </a:r>
          </a:p>
          <a:p>
            <a:pPr eaLnBrk="1" hangingPunct="1">
              <a:lnSpc>
                <a:spcPct val="80000"/>
              </a:lnSpc>
            </a:pPr>
            <a:r>
              <a:rPr lang="es-ES" sz="2400" dirty="0" smtClean="0"/>
              <a:t>La implementación de divisores de frecuencia básicamente consiste en implementar contadores cuya base será el número por el que se quiere dividir la frecuencia.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p:cNvPicPr>
            <a:picLocks noChangeAspect="1" noChangeArrowheads="1"/>
          </p:cNvPicPr>
          <p:nvPr/>
        </p:nvPicPr>
        <p:blipFill>
          <a:blip r:embed="rId2" cstate="print"/>
          <a:srcRect/>
          <a:stretch>
            <a:fillRect/>
          </a:stretch>
        </p:blipFill>
        <p:spPr bwMode="auto">
          <a:xfrm>
            <a:off x="971550" y="836613"/>
            <a:ext cx="7704138" cy="5726112"/>
          </a:xfrm>
          <a:prstGeom prst="rect">
            <a:avLst/>
          </a:prstGeom>
          <a:noFill/>
          <a:ln w="9525">
            <a:noFill/>
            <a:miter lim="800000"/>
            <a:headEnd/>
            <a:tailEnd/>
          </a:ln>
        </p:spPr>
      </p:pic>
      <p:sp>
        <p:nvSpPr>
          <p:cNvPr id="47107" name="Rectangle 6"/>
          <p:cNvSpPr>
            <a:spLocks noGrp="1" noChangeArrowheads="1"/>
          </p:cNvSpPr>
          <p:nvPr>
            <p:ph type="title"/>
          </p:nvPr>
        </p:nvSpPr>
        <p:spPr>
          <a:xfrm>
            <a:off x="457200" y="457200"/>
            <a:ext cx="8229600" cy="668338"/>
          </a:xfrm>
        </p:spPr>
        <p:txBody>
          <a:bodyPr/>
          <a:lstStyle/>
          <a:p>
            <a:pPr eaLnBrk="1" hangingPunct="1"/>
            <a:r>
              <a:rPr lang="es-ES" smtClean="0"/>
              <a:t>Preset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457200" y="457200"/>
            <a:ext cx="8229600" cy="450850"/>
          </a:xfrm>
        </p:spPr>
        <p:txBody>
          <a:bodyPr/>
          <a:lstStyle/>
          <a:p>
            <a:pPr eaLnBrk="1" hangingPunct="1"/>
            <a:r>
              <a:rPr lang="es-ES" sz="2800" smtClean="0"/>
              <a:t>Clear</a:t>
            </a:r>
          </a:p>
        </p:txBody>
      </p:sp>
      <p:pic>
        <p:nvPicPr>
          <p:cNvPr id="48131" name="Picture 5"/>
          <p:cNvPicPr>
            <a:picLocks noChangeAspect="1" noChangeArrowheads="1"/>
          </p:cNvPicPr>
          <p:nvPr/>
        </p:nvPicPr>
        <p:blipFill>
          <a:blip r:embed="rId2" cstate="print"/>
          <a:srcRect/>
          <a:stretch>
            <a:fillRect/>
          </a:stretch>
        </p:blipFill>
        <p:spPr bwMode="auto">
          <a:xfrm>
            <a:off x="755650" y="836613"/>
            <a:ext cx="7704138" cy="585628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457200"/>
            <a:ext cx="8229600" cy="595313"/>
          </a:xfrm>
        </p:spPr>
        <p:txBody>
          <a:bodyPr/>
          <a:lstStyle/>
          <a:p>
            <a:pPr eaLnBrk="1" hangingPunct="1"/>
            <a:r>
              <a:rPr lang="es-ES" smtClean="0"/>
              <a:t>6.5.2. Contadores Síncronos</a:t>
            </a:r>
          </a:p>
        </p:txBody>
      </p:sp>
      <p:sp>
        <p:nvSpPr>
          <p:cNvPr id="49155" name="Rectangle 3"/>
          <p:cNvSpPr>
            <a:spLocks noGrp="1" noChangeArrowheads="1"/>
          </p:cNvSpPr>
          <p:nvPr>
            <p:ph type="body" idx="1"/>
          </p:nvPr>
        </p:nvSpPr>
        <p:spPr>
          <a:xfrm>
            <a:off x="485089" y="2995292"/>
            <a:ext cx="8435280" cy="3530052"/>
          </a:xfrm>
        </p:spPr>
        <p:txBody>
          <a:bodyPr/>
          <a:lstStyle/>
          <a:p>
            <a:pPr eaLnBrk="1" hangingPunct="1">
              <a:lnSpc>
                <a:spcPct val="80000"/>
              </a:lnSpc>
            </a:pPr>
            <a:r>
              <a:rPr lang="es-ES" sz="2400" dirty="0" smtClean="0"/>
              <a:t>Estos inconvenientes se solucionan utilizando </a:t>
            </a:r>
            <a:r>
              <a:rPr lang="es-ES" sz="2400" b="1" i="1" dirty="0" smtClean="0"/>
              <a:t>contadores síncronos,</a:t>
            </a:r>
            <a:r>
              <a:rPr lang="es-ES" sz="2400" b="1" dirty="0" smtClean="0"/>
              <a:t> </a:t>
            </a:r>
            <a:r>
              <a:rPr lang="es-ES" sz="2400" dirty="0" smtClean="0"/>
              <a:t>con las siguientes características:</a:t>
            </a:r>
            <a:endParaRPr lang="es-ES" sz="2400" i="1" dirty="0" smtClean="0"/>
          </a:p>
          <a:p>
            <a:pPr lvl="1" eaLnBrk="1" hangingPunct="1">
              <a:lnSpc>
                <a:spcPct val="80000"/>
              </a:lnSpc>
            </a:pPr>
            <a:r>
              <a:rPr lang="es-ES" sz="2000" dirty="0" smtClean="0"/>
              <a:t>Los relojes de todas las básculas están unidos entre sí y a la señal del reloj de entrada, de forma que la transición de ellas se produce en función de los valores que se introduzcan en sus entradas de datos.  </a:t>
            </a:r>
          </a:p>
          <a:p>
            <a:pPr lvl="1" eaLnBrk="1" hangingPunct="1">
              <a:lnSpc>
                <a:spcPct val="80000"/>
              </a:lnSpc>
            </a:pPr>
            <a:r>
              <a:rPr lang="es-ES" sz="2000" dirty="0" smtClean="0"/>
              <a:t>Todas las básculas comenzarán simultáneamente el proceso de cambio (si es que se ha de producir según los valores de sus entradas</a:t>
            </a:r>
          </a:p>
          <a:p>
            <a:pPr lvl="1" eaLnBrk="1" hangingPunct="1">
              <a:lnSpc>
                <a:spcPct val="80000"/>
              </a:lnSpc>
            </a:pPr>
            <a:r>
              <a:rPr lang="es-ES" sz="2000" dirty="0" smtClean="0"/>
              <a:t>Se pueden implementar con básculas JK con las dos entradas unidas a “1” (básculas T)</a:t>
            </a:r>
          </a:p>
        </p:txBody>
      </p:sp>
      <p:pic>
        <p:nvPicPr>
          <p:cNvPr id="49156" name="Picture 4"/>
          <p:cNvPicPr>
            <a:picLocks noChangeAspect="1" noChangeArrowheads="1"/>
          </p:cNvPicPr>
          <p:nvPr/>
        </p:nvPicPr>
        <p:blipFill>
          <a:blip r:embed="rId2" cstate="print"/>
          <a:srcRect/>
          <a:stretch>
            <a:fillRect/>
          </a:stretch>
        </p:blipFill>
        <p:spPr bwMode="auto">
          <a:xfrm>
            <a:off x="587027" y="1052513"/>
            <a:ext cx="8175625" cy="17430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cstate="print"/>
          <a:srcRect/>
          <a:stretch>
            <a:fillRect/>
          </a:stretch>
        </p:blipFill>
        <p:spPr bwMode="auto">
          <a:xfrm>
            <a:off x="468313" y="476250"/>
            <a:ext cx="3743325" cy="1530350"/>
          </a:xfrm>
          <a:prstGeom prst="rect">
            <a:avLst/>
          </a:prstGeom>
          <a:noFill/>
          <a:ln w="9525">
            <a:noFill/>
            <a:miter lim="800000"/>
            <a:headEnd/>
            <a:tailEnd/>
          </a:ln>
        </p:spPr>
      </p:pic>
      <p:pic>
        <p:nvPicPr>
          <p:cNvPr id="50179" name="Picture 5"/>
          <p:cNvPicPr>
            <a:picLocks noChangeAspect="1" noChangeArrowheads="1"/>
          </p:cNvPicPr>
          <p:nvPr/>
        </p:nvPicPr>
        <p:blipFill>
          <a:blip r:embed="rId3" cstate="print"/>
          <a:srcRect/>
          <a:stretch>
            <a:fillRect/>
          </a:stretch>
        </p:blipFill>
        <p:spPr bwMode="auto">
          <a:xfrm>
            <a:off x="395288" y="2492375"/>
            <a:ext cx="8031162" cy="3816350"/>
          </a:xfrm>
          <a:prstGeom prst="rect">
            <a:avLst/>
          </a:prstGeom>
          <a:noFill/>
          <a:ln w="9525">
            <a:noFill/>
            <a:miter lim="800000"/>
            <a:headEnd/>
            <a:tailEnd/>
          </a:ln>
        </p:spPr>
      </p:pic>
      <p:sp>
        <p:nvSpPr>
          <p:cNvPr id="50180" name="3 CuadroTexto"/>
          <p:cNvSpPr txBox="1">
            <a:spLocks noChangeArrowheads="1"/>
          </p:cNvSpPr>
          <p:nvPr/>
        </p:nvSpPr>
        <p:spPr bwMode="auto">
          <a:xfrm>
            <a:off x="5508625" y="908050"/>
            <a:ext cx="1943100" cy="1200329"/>
          </a:xfrm>
          <a:prstGeom prst="rect">
            <a:avLst/>
          </a:prstGeom>
          <a:noFill/>
          <a:ln w="9525">
            <a:noFill/>
            <a:miter lim="800000"/>
            <a:headEnd/>
            <a:tailEnd/>
          </a:ln>
        </p:spPr>
        <p:txBody>
          <a:bodyPr>
            <a:spAutoFit/>
          </a:bodyPr>
          <a:lstStyle/>
          <a:p>
            <a:r>
              <a:rPr lang="es-ES" dirty="0" smtClean="0"/>
              <a:t>Funciones</a:t>
            </a:r>
          </a:p>
          <a:p>
            <a:r>
              <a:rPr lang="es-ES" dirty="0" smtClean="0"/>
              <a:t>J</a:t>
            </a:r>
            <a:r>
              <a:rPr lang="es-ES" baseline="-25000" dirty="0" smtClean="0"/>
              <a:t>0</a:t>
            </a:r>
            <a:r>
              <a:rPr lang="es-ES" dirty="0" smtClean="0"/>
              <a:t>=K</a:t>
            </a:r>
            <a:r>
              <a:rPr lang="es-ES" baseline="-25000" dirty="0" smtClean="0"/>
              <a:t>0</a:t>
            </a:r>
            <a:r>
              <a:rPr lang="es-ES" dirty="0" smtClean="0"/>
              <a:t>=1</a:t>
            </a:r>
            <a:endParaRPr lang="es-ES" dirty="0"/>
          </a:p>
          <a:p>
            <a:r>
              <a:rPr lang="es-ES" dirty="0"/>
              <a:t>J1=K1=Q</a:t>
            </a:r>
            <a:r>
              <a:rPr lang="es-ES" baseline="-25000" dirty="0"/>
              <a:t>0</a:t>
            </a:r>
            <a:endParaRPr lang="es-ES" dirty="0"/>
          </a:p>
          <a:p>
            <a:r>
              <a:rPr lang="es-ES" dirty="0"/>
              <a:t>J2=K2=Q</a:t>
            </a:r>
            <a:r>
              <a:rPr lang="es-ES" baseline="-25000" dirty="0"/>
              <a:t>0</a:t>
            </a:r>
            <a:r>
              <a:rPr lang="es-ES" dirty="0"/>
              <a:t>Q</a:t>
            </a:r>
            <a:r>
              <a:rPr lang="es-ES" baseline="-25000" dirty="0"/>
              <a:t>1</a:t>
            </a:r>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2" cstate="print"/>
          <a:srcRect/>
          <a:stretch>
            <a:fillRect/>
          </a:stretch>
        </p:blipFill>
        <p:spPr bwMode="auto">
          <a:xfrm>
            <a:off x="1547813" y="1916113"/>
            <a:ext cx="6076950" cy="2038350"/>
          </a:xfrm>
          <a:prstGeom prst="rect">
            <a:avLst/>
          </a:prstGeom>
          <a:noFill/>
          <a:ln w="9525">
            <a:noFill/>
            <a:miter lim="800000"/>
            <a:headEnd/>
            <a:tailEnd/>
          </a:ln>
        </p:spPr>
      </p:pic>
      <p:sp>
        <p:nvSpPr>
          <p:cNvPr id="51203" name="6 Título"/>
          <p:cNvSpPr>
            <a:spLocks noGrp="1"/>
          </p:cNvSpPr>
          <p:nvPr>
            <p:ph type="title"/>
          </p:nvPr>
        </p:nvSpPr>
        <p:spPr/>
        <p:txBody>
          <a:bodyPr/>
          <a:lstStyle/>
          <a:p>
            <a:r>
              <a:rPr lang="es-ES" smtClean="0"/>
              <a:t>Contador síncrono de acarreo paralelo</a:t>
            </a:r>
          </a:p>
        </p:txBody>
      </p:sp>
      <p:pic>
        <p:nvPicPr>
          <p:cNvPr id="51204" name="Picture 4"/>
          <p:cNvPicPr>
            <a:picLocks noChangeAspect="1" noChangeArrowheads="1"/>
          </p:cNvPicPr>
          <p:nvPr/>
        </p:nvPicPr>
        <p:blipFill>
          <a:blip r:embed="rId3" cstate="print"/>
          <a:srcRect/>
          <a:stretch>
            <a:fillRect/>
          </a:stretch>
        </p:blipFill>
        <p:spPr bwMode="auto">
          <a:xfrm>
            <a:off x="2268538" y="4508500"/>
            <a:ext cx="4648200" cy="3429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68313" y="692150"/>
            <a:ext cx="8229600" cy="1657350"/>
          </a:xfrm>
        </p:spPr>
        <p:txBody>
          <a:bodyPr>
            <a:normAutofit fontScale="62500" lnSpcReduction="20000"/>
          </a:bodyPr>
          <a:lstStyle/>
          <a:p>
            <a:pPr eaLnBrk="1" hangingPunct="1">
              <a:lnSpc>
                <a:spcPct val="90000"/>
              </a:lnSpc>
              <a:buFont typeface="Wingdings" pitchFamily="2" charset="2"/>
              <a:buNone/>
              <a:defRPr/>
            </a:pPr>
            <a:r>
              <a:rPr lang="es-ES" dirty="0" smtClean="0"/>
              <a:t>Contador Reversible</a:t>
            </a:r>
          </a:p>
          <a:p>
            <a:pPr lvl="1" eaLnBrk="1" hangingPunct="1">
              <a:lnSpc>
                <a:spcPct val="90000"/>
              </a:lnSpc>
              <a:defRPr/>
            </a:pPr>
            <a:r>
              <a:rPr lang="es-ES" dirty="0" smtClean="0"/>
              <a:t>En el caso de un contador ascendente: </a:t>
            </a:r>
          </a:p>
          <a:p>
            <a:pPr lvl="2" eaLnBrk="1" hangingPunct="1">
              <a:lnSpc>
                <a:spcPct val="90000"/>
              </a:lnSpc>
              <a:defRPr/>
            </a:pPr>
            <a:r>
              <a:rPr lang="es-ES" dirty="0" smtClean="0"/>
              <a:t>Mediante una puerta AND seleccionamos como las entradas de JK de cada báscula</a:t>
            </a:r>
            <a:r>
              <a:rPr lang="es-ES" smtClean="0"/>
              <a:t>, las </a:t>
            </a:r>
            <a:r>
              <a:rPr lang="es-ES" dirty="0" smtClean="0"/>
              <a:t>salidas </a:t>
            </a:r>
            <a:r>
              <a:rPr lang="es-ES" i="1" dirty="0" smtClean="0"/>
              <a:t>Q </a:t>
            </a:r>
            <a:r>
              <a:rPr lang="es-ES" dirty="0" smtClean="0"/>
              <a:t>de las básculas de pesos inferior.</a:t>
            </a:r>
          </a:p>
          <a:p>
            <a:pPr lvl="1" eaLnBrk="1" hangingPunct="1">
              <a:lnSpc>
                <a:spcPct val="90000"/>
              </a:lnSpc>
              <a:defRPr/>
            </a:pPr>
            <a:r>
              <a:rPr lang="es-ES" dirty="0" smtClean="0"/>
              <a:t>En el caso de un contador descendente: </a:t>
            </a:r>
          </a:p>
          <a:p>
            <a:pPr lvl="2" eaLnBrk="1" hangingPunct="1">
              <a:lnSpc>
                <a:spcPct val="90000"/>
              </a:lnSpc>
              <a:defRPr/>
            </a:pPr>
            <a:r>
              <a:rPr lang="es-ES" dirty="0"/>
              <a:t>Mediante una puerta AND seleccionamos como las </a:t>
            </a:r>
            <a:r>
              <a:rPr lang="es-ES" dirty="0" smtClean="0"/>
              <a:t>entradas de </a:t>
            </a:r>
            <a:r>
              <a:rPr lang="es-ES" dirty="0"/>
              <a:t>JK de cada </a:t>
            </a:r>
            <a:r>
              <a:rPr lang="es-ES" dirty="0" smtClean="0"/>
              <a:t>báscula, las </a:t>
            </a:r>
            <a:r>
              <a:rPr lang="es-ES" dirty="0"/>
              <a:t>salidas </a:t>
            </a:r>
            <a:r>
              <a:rPr lang="es-ES" i="1" dirty="0" smtClean="0"/>
              <a:t>Q´ (negada) </a:t>
            </a:r>
            <a:r>
              <a:rPr lang="es-ES" dirty="0" smtClean="0"/>
              <a:t>de las básculas de pesos inferior.</a:t>
            </a:r>
          </a:p>
        </p:txBody>
      </p:sp>
      <p:pic>
        <p:nvPicPr>
          <p:cNvPr id="52227" name="Picture 4"/>
          <p:cNvPicPr>
            <a:picLocks noChangeAspect="1" noChangeArrowheads="1"/>
          </p:cNvPicPr>
          <p:nvPr/>
        </p:nvPicPr>
        <p:blipFill>
          <a:blip r:embed="rId2" cstate="print"/>
          <a:srcRect/>
          <a:stretch>
            <a:fillRect/>
          </a:stretch>
        </p:blipFill>
        <p:spPr bwMode="auto">
          <a:xfrm>
            <a:off x="539750" y="5229225"/>
            <a:ext cx="3292475" cy="1295400"/>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1042988" y="2205038"/>
            <a:ext cx="7258050" cy="30003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smtClean="0"/>
              <a:t>El procedimiento de síntesis </a:t>
            </a:r>
          </a:p>
        </p:txBody>
      </p:sp>
      <p:sp>
        <p:nvSpPr>
          <p:cNvPr id="7171" name="2 Marcador de contenido"/>
          <p:cNvSpPr>
            <a:spLocks noGrp="1"/>
          </p:cNvSpPr>
          <p:nvPr>
            <p:ph idx="1"/>
          </p:nvPr>
        </p:nvSpPr>
        <p:spPr/>
        <p:txBody>
          <a:bodyPr/>
          <a:lstStyle/>
          <a:p>
            <a:pPr eaLnBrk="1" hangingPunct="1">
              <a:lnSpc>
                <a:spcPct val="90000"/>
              </a:lnSpc>
            </a:pPr>
            <a:r>
              <a:rPr lang="es-ES" sz="2400" dirty="0" smtClean="0"/>
              <a:t>El procedimiento es el mismo para los tres ejemplos que vamos a ver en las siguientes transparencias:</a:t>
            </a:r>
          </a:p>
          <a:p>
            <a:pPr lvl="1" eaLnBrk="1" hangingPunct="1">
              <a:lnSpc>
                <a:spcPct val="90000"/>
              </a:lnSpc>
            </a:pPr>
            <a:r>
              <a:rPr lang="es-ES" sz="2000" dirty="0" smtClean="0"/>
              <a:t>1. Disponer del diagrama de transición de estados.</a:t>
            </a:r>
          </a:p>
          <a:p>
            <a:pPr lvl="1" eaLnBrk="1" hangingPunct="1">
              <a:lnSpc>
                <a:spcPct val="90000"/>
              </a:lnSpc>
            </a:pPr>
            <a:r>
              <a:rPr lang="es-ES" sz="2000" dirty="0" smtClean="0"/>
              <a:t>2. Obtener la tabla de la verdad de las transiciones compuesta por:</a:t>
            </a:r>
          </a:p>
          <a:p>
            <a:pPr lvl="2" eaLnBrk="1" hangingPunct="1">
              <a:lnSpc>
                <a:spcPct val="90000"/>
              </a:lnSpc>
            </a:pPr>
            <a:r>
              <a:rPr lang="es-ES" sz="1600" dirty="0"/>
              <a:t>L</a:t>
            </a:r>
            <a:r>
              <a:rPr lang="es-ES" sz="1600" dirty="0" smtClean="0"/>
              <a:t>as variables de entrada (los valores de las básculas en el estado inicial),</a:t>
            </a:r>
          </a:p>
          <a:p>
            <a:pPr lvl="2" eaLnBrk="1" hangingPunct="1">
              <a:lnSpc>
                <a:spcPct val="90000"/>
              </a:lnSpc>
            </a:pPr>
            <a:r>
              <a:rPr lang="es-ES" sz="1600" dirty="0"/>
              <a:t>L</a:t>
            </a:r>
            <a:r>
              <a:rPr lang="es-ES" sz="1600" dirty="0" smtClean="0"/>
              <a:t>as variables de salida (los valores de las básculas en el estado final),</a:t>
            </a:r>
          </a:p>
          <a:p>
            <a:pPr lvl="2" eaLnBrk="1" hangingPunct="1">
              <a:lnSpc>
                <a:spcPct val="90000"/>
              </a:lnSpc>
            </a:pPr>
            <a:r>
              <a:rPr lang="es-ES" sz="1600" dirty="0"/>
              <a:t>L</a:t>
            </a:r>
            <a:r>
              <a:rPr lang="es-ES" sz="1600" dirty="0" smtClean="0"/>
              <a:t>os valores necesarios en las entradas de cada báscula para obtener el estado final y los valores de las variables de salida.</a:t>
            </a:r>
          </a:p>
          <a:p>
            <a:pPr lvl="1" eaLnBrk="1" hangingPunct="1">
              <a:lnSpc>
                <a:spcPct val="90000"/>
              </a:lnSpc>
            </a:pPr>
            <a:r>
              <a:rPr lang="es-ES" sz="2000" dirty="0" smtClean="0"/>
              <a:t>3. Obtener el circuito.</a:t>
            </a:r>
            <a:endParaRPr lang="es-ES" sz="2000" b="1" dirty="0" smtClean="0"/>
          </a:p>
          <a:p>
            <a:endParaRPr lang="es-E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457200"/>
            <a:ext cx="8229600" cy="1027113"/>
          </a:xfrm>
        </p:spPr>
        <p:txBody>
          <a:bodyPr/>
          <a:lstStyle/>
          <a:p>
            <a:pPr eaLnBrk="1" hangingPunct="1"/>
            <a:r>
              <a:rPr lang="es-ES" sz="2800" smtClean="0"/>
              <a:t>6.5.3. Aplicación del método general a la Síntesis de Contadores con PLDs</a:t>
            </a:r>
          </a:p>
        </p:txBody>
      </p:sp>
      <p:pic>
        <p:nvPicPr>
          <p:cNvPr id="53251" name="Picture 4"/>
          <p:cNvPicPr>
            <a:picLocks noChangeAspect="1" noChangeArrowheads="1"/>
          </p:cNvPicPr>
          <p:nvPr/>
        </p:nvPicPr>
        <p:blipFill>
          <a:blip r:embed="rId2" cstate="print"/>
          <a:srcRect/>
          <a:stretch>
            <a:fillRect/>
          </a:stretch>
        </p:blipFill>
        <p:spPr bwMode="auto">
          <a:xfrm>
            <a:off x="611188" y="1700213"/>
            <a:ext cx="7258050" cy="41370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cstate="print"/>
          <a:srcRect/>
          <a:stretch>
            <a:fillRect/>
          </a:stretch>
        </p:blipFill>
        <p:spPr bwMode="auto">
          <a:xfrm>
            <a:off x="611188" y="1268413"/>
            <a:ext cx="8064500" cy="3544887"/>
          </a:xfrm>
          <a:prstGeom prst="rect">
            <a:avLst/>
          </a:prstGeom>
          <a:noFill/>
          <a:ln w="9525">
            <a:noFill/>
            <a:miter lim="800000"/>
            <a:headEnd/>
            <a:tailEnd/>
          </a:ln>
        </p:spPr>
      </p:pic>
      <p:sp>
        <p:nvSpPr>
          <p:cNvPr id="54275" name="Rectangle 5"/>
          <p:cNvSpPr>
            <a:spLocks noGrp="1" noChangeArrowheads="1"/>
          </p:cNvSpPr>
          <p:nvPr>
            <p:ph type="title"/>
          </p:nvPr>
        </p:nvSpPr>
        <p:spPr>
          <a:xfrm>
            <a:off x="457200" y="457200"/>
            <a:ext cx="8229600" cy="668338"/>
          </a:xfrm>
        </p:spPr>
        <p:txBody>
          <a:bodyPr/>
          <a:lstStyle/>
          <a:p>
            <a:pPr eaLnBrk="1" hangingPunct="1"/>
            <a:r>
              <a:rPr lang="es-ES" smtClean="0"/>
              <a:t>Matriz de transición de estado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457200" y="457200"/>
            <a:ext cx="8229600" cy="811213"/>
          </a:xfrm>
        </p:spPr>
        <p:txBody>
          <a:bodyPr/>
          <a:lstStyle/>
          <a:p>
            <a:pPr eaLnBrk="1" hangingPunct="1"/>
            <a:r>
              <a:rPr lang="es-ES" smtClean="0"/>
              <a:t>Matriz Funcional</a:t>
            </a:r>
          </a:p>
        </p:txBody>
      </p:sp>
      <p:pic>
        <p:nvPicPr>
          <p:cNvPr id="55299" name="Picture 5"/>
          <p:cNvPicPr>
            <a:picLocks noChangeAspect="1" noChangeArrowheads="1"/>
          </p:cNvPicPr>
          <p:nvPr/>
        </p:nvPicPr>
        <p:blipFill>
          <a:blip r:embed="rId2" cstate="print"/>
          <a:srcRect/>
          <a:stretch>
            <a:fillRect/>
          </a:stretch>
        </p:blipFill>
        <p:spPr bwMode="auto">
          <a:xfrm>
            <a:off x="755650" y="1052513"/>
            <a:ext cx="7704138" cy="52609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cstate="print"/>
          <a:srcRect/>
          <a:stretch>
            <a:fillRect/>
          </a:stretch>
        </p:blipFill>
        <p:spPr bwMode="auto">
          <a:xfrm>
            <a:off x="539750" y="476250"/>
            <a:ext cx="5187950" cy="3673475"/>
          </a:xfrm>
          <a:prstGeom prst="rect">
            <a:avLst/>
          </a:prstGeom>
          <a:noFill/>
          <a:ln w="9525">
            <a:noFill/>
            <a:miter lim="800000"/>
            <a:headEnd/>
            <a:tailEnd/>
          </a:ln>
        </p:spPr>
      </p:pic>
      <p:pic>
        <p:nvPicPr>
          <p:cNvPr id="56323" name="Picture 6"/>
          <p:cNvPicPr>
            <a:picLocks noChangeAspect="1" noChangeArrowheads="1"/>
          </p:cNvPicPr>
          <p:nvPr/>
        </p:nvPicPr>
        <p:blipFill>
          <a:blip r:embed="rId3" cstate="print"/>
          <a:srcRect/>
          <a:stretch>
            <a:fillRect/>
          </a:stretch>
        </p:blipFill>
        <p:spPr bwMode="auto">
          <a:xfrm>
            <a:off x="323850" y="4076700"/>
            <a:ext cx="8353425" cy="652463"/>
          </a:xfrm>
          <a:prstGeom prst="rect">
            <a:avLst/>
          </a:prstGeom>
          <a:noFill/>
          <a:ln w="9525">
            <a:noFill/>
            <a:miter lim="800000"/>
            <a:headEnd/>
            <a:tailEnd/>
          </a:ln>
        </p:spPr>
      </p:pic>
      <p:pic>
        <p:nvPicPr>
          <p:cNvPr id="56324" name="Picture 7"/>
          <p:cNvPicPr>
            <a:picLocks noChangeAspect="1" noChangeArrowheads="1"/>
          </p:cNvPicPr>
          <p:nvPr/>
        </p:nvPicPr>
        <p:blipFill>
          <a:blip r:embed="rId4" cstate="print"/>
          <a:srcRect/>
          <a:stretch>
            <a:fillRect/>
          </a:stretch>
        </p:blipFill>
        <p:spPr bwMode="auto">
          <a:xfrm>
            <a:off x="411163" y="4581525"/>
            <a:ext cx="8121650" cy="790575"/>
          </a:xfrm>
          <a:prstGeom prst="rect">
            <a:avLst/>
          </a:prstGeom>
          <a:noFill/>
          <a:ln w="9525">
            <a:noFill/>
            <a:miter lim="800000"/>
            <a:headEnd/>
            <a:tailEnd/>
          </a:ln>
        </p:spPr>
      </p:pic>
      <p:pic>
        <p:nvPicPr>
          <p:cNvPr id="56325" name="Picture 8"/>
          <p:cNvPicPr>
            <a:picLocks noChangeAspect="1" noChangeArrowheads="1"/>
          </p:cNvPicPr>
          <p:nvPr/>
        </p:nvPicPr>
        <p:blipFill>
          <a:blip r:embed="rId5" cstate="print"/>
          <a:srcRect/>
          <a:stretch>
            <a:fillRect/>
          </a:stretch>
        </p:blipFill>
        <p:spPr bwMode="auto">
          <a:xfrm>
            <a:off x="250825" y="5516563"/>
            <a:ext cx="8424863" cy="95091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014413" y="1519238"/>
            <a:ext cx="7115175" cy="38195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57200"/>
            <a:ext cx="8229600" cy="811213"/>
          </a:xfrm>
        </p:spPr>
        <p:txBody>
          <a:bodyPr/>
          <a:lstStyle/>
          <a:p>
            <a:pPr eaLnBrk="1" hangingPunct="1"/>
            <a:r>
              <a:rPr lang="es-ES" smtClean="0"/>
              <a:t>6.6. Registros de Desplazamiento</a:t>
            </a:r>
          </a:p>
        </p:txBody>
      </p:sp>
      <p:sp>
        <p:nvSpPr>
          <p:cNvPr id="58371" name="Rectangle 3"/>
          <p:cNvSpPr>
            <a:spLocks noGrp="1" noChangeArrowheads="1"/>
          </p:cNvSpPr>
          <p:nvPr>
            <p:ph type="body" idx="1"/>
          </p:nvPr>
        </p:nvSpPr>
        <p:spPr>
          <a:xfrm>
            <a:off x="457200" y="1268413"/>
            <a:ext cx="8229600" cy="4968875"/>
          </a:xfrm>
        </p:spPr>
        <p:txBody>
          <a:bodyPr/>
          <a:lstStyle/>
          <a:p>
            <a:pPr eaLnBrk="1" hangingPunct="1">
              <a:lnSpc>
                <a:spcPct val="90000"/>
              </a:lnSpc>
            </a:pPr>
            <a:r>
              <a:rPr lang="es-ES" sz="2400" smtClean="0"/>
              <a:t>Un registro de desplazamiento es circuito digital con dos funciones básicas:</a:t>
            </a:r>
          </a:p>
          <a:p>
            <a:pPr lvl="1" eaLnBrk="1" hangingPunct="1">
              <a:lnSpc>
                <a:spcPct val="90000"/>
              </a:lnSpc>
            </a:pPr>
            <a:r>
              <a:rPr lang="es-ES" sz="2000" smtClean="0"/>
              <a:t>Almacenamiento de datos</a:t>
            </a:r>
          </a:p>
          <a:p>
            <a:pPr lvl="1" eaLnBrk="1" hangingPunct="1">
              <a:lnSpc>
                <a:spcPct val="90000"/>
              </a:lnSpc>
            </a:pPr>
            <a:r>
              <a:rPr lang="es-ES" sz="2000" smtClean="0"/>
              <a:t>Movimiento de datos</a:t>
            </a:r>
          </a:p>
          <a:p>
            <a:pPr eaLnBrk="1" hangingPunct="1">
              <a:lnSpc>
                <a:spcPct val="90000"/>
              </a:lnSpc>
            </a:pPr>
            <a:r>
              <a:rPr lang="es-ES" sz="2400" smtClean="0"/>
              <a:t>Con tales funciones una cuestión elemental es el modo de introducir y el modo de sacar los datos.</a:t>
            </a:r>
          </a:p>
          <a:p>
            <a:pPr eaLnBrk="1" hangingPunct="1">
              <a:lnSpc>
                <a:spcPct val="90000"/>
              </a:lnSpc>
            </a:pPr>
            <a:r>
              <a:rPr lang="es-ES" sz="2400" smtClean="0"/>
              <a:t>Hay dos maneras de manipular los datos:</a:t>
            </a:r>
          </a:p>
          <a:p>
            <a:pPr lvl="1" eaLnBrk="1" hangingPunct="1">
              <a:lnSpc>
                <a:spcPct val="90000"/>
              </a:lnSpc>
            </a:pPr>
            <a:r>
              <a:rPr lang="es-ES" sz="2000" smtClean="0"/>
              <a:t>serie/paralelo; </a:t>
            </a:r>
          </a:p>
          <a:p>
            <a:pPr eaLnBrk="1" hangingPunct="1">
              <a:lnSpc>
                <a:spcPct val="90000"/>
              </a:lnSpc>
            </a:pPr>
            <a:r>
              <a:rPr lang="es-ES" sz="2400" smtClean="0"/>
              <a:t>En función de la entrada y la salida de dichos datos tenemos:</a:t>
            </a:r>
          </a:p>
          <a:p>
            <a:pPr lvl="1" eaLnBrk="1" hangingPunct="1">
              <a:lnSpc>
                <a:spcPct val="90000"/>
              </a:lnSpc>
            </a:pPr>
            <a:r>
              <a:rPr lang="es-ES" sz="2000" smtClean="0"/>
              <a:t>Entrada serie / Salida serie (S-S).</a:t>
            </a:r>
          </a:p>
          <a:p>
            <a:pPr lvl="1" eaLnBrk="1" hangingPunct="1">
              <a:lnSpc>
                <a:spcPct val="90000"/>
              </a:lnSpc>
            </a:pPr>
            <a:r>
              <a:rPr lang="es-ES" sz="2000" smtClean="0"/>
              <a:t>Entrada serie / Salida paralelo (S-P).</a:t>
            </a:r>
          </a:p>
          <a:p>
            <a:pPr lvl="1" eaLnBrk="1" hangingPunct="1">
              <a:lnSpc>
                <a:spcPct val="90000"/>
              </a:lnSpc>
            </a:pPr>
            <a:r>
              <a:rPr lang="es-ES" sz="2000" smtClean="0"/>
              <a:t>Entrada paralelo / Salida serie (P-S).</a:t>
            </a:r>
          </a:p>
          <a:p>
            <a:pPr lvl="1" eaLnBrk="1" hangingPunct="1">
              <a:lnSpc>
                <a:spcPct val="90000"/>
              </a:lnSpc>
            </a:pPr>
            <a:r>
              <a:rPr lang="es-ES" sz="2000" smtClean="0"/>
              <a:t>Entrada paralelo / Salida paralelo (P-P).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cstate="print"/>
          <a:srcRect/>
          <a:stretch>
            <a:fillRect/>
          </a:stretch>
        </p:blipFill>
        <p:spPr bwMode="auto">
          <a:xfrm>
            <a:off x="430213" y="1412875"/>
            <a:ext cx="8713787" cy="395287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cstate="print"/>
          <a:srcRect/>
          <a:stretch>
            <a:fillRect/>
          </a:stretch>
        </p:blipFill>
        <p:spPr bwMode="auto">
          <a:xfrm>
            <a:off x="230188" y="985838"/>
            <a:ext cx="8682037" cy="48863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57200"/>
            <a:ext cx="8229600" cy="1027113"/>
          </a:xfrm>
        </p:spPr>
        <p:txBody>
          <a:bodyPr/>
          <a:lstStyle/>
          <a:p>
            <a:pPr eaLnBrk="1" hangingPunct="1"/>
            <a:r>
              <a:rPr lang="es-ES" sz="2800" smtClean="0"/>
              <a:t>La implementación de los registros parte de dos premisas elementales</a:t>
            </a:r>
          </a:p>
        </p:txBody>
      </p:sp>
      <p:sp>
        <p:nvSpPr>
          <p:cNvPr id="61443" name="Rectangle 3"/>
          <p:cNvSpPr>
            <a:spLocks noGrp="1" noChangeArrowheads="1"/>
          </p:cNvSpPr>
          <p:nvPr>
            <p:ph type="body" idx="1"/>
          </p:nvPr>
        </p:nvSpPr>
        <p:spPr>
          <a:xfrm>
            <a:off x="457200" y="1484313"/>
            <a:ext cx="8229600" cy="4176712"/>
          </a:xfrm>
        </p:spPr>
        <p:txBody>
          <a:bodyPr/>
          <a:lstStyle/>
          <a:p>
            <a:pPr eaLnBrk="1" hangingPunct="1"/>
            <a:r>
              <a:rPr lang="es-ES" sz="2800" smtClean="0"/>
              <a:t>1) Estarán compuestos por tantas básculas D como bits queramos almacenar o manipular.</a:t>
            </a:r>
          </a:p>
          <a:p>
            <a:pPr eaLnBrk="1" hangingPunct="1"/>
            <a:r>
              <a:rPr lang="es-ES" sz="2800" smtClean="0"/>
              <a:t>2) Según el modo de carga o desplazamiento:</a:t>
            </a:r>
          </a:p>
          <a:p>
            <a:pPr lvl="2" eaLnBrk="1" hangingPunct="1"/>
            <a:r>
              <a:rPr lang="es-ES" sz="2000" smtClean="0"/>
              <a:t>a) En el caso de una entrada paralelo, cada bit de entrada que queramos introducir se deberá conectar a cada una de las entradas de cada báscula del registro.</a:t>
            </a:r>
          </a:p>
          <a:p>
            <a:pPr lvl="2" eaLnBrk="1" hangingPunct="1"/>
            <a:r>
              <a:rPr lang="es-ES" sz="2000" smtClean="0"/>
              <a:t>b) En el caso de una entrada serie o un desplazamiento, cada entrada de cada báscula deberá ir conectada a la salida de la báscula inmediatamente inferior y de la cual deberá recoger el bit que se quiere desplazar.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cstate="print"/>
          <a:srcRect/>
          <a:stretch>
            <a:fillRect/>
          </a:stretch>
        </p:blipFill>
        <p:spPr bwMode="auto">
          <a:xfrm>
            <a:off x="2268538" y="476250"/>
            <a:ext cx="4846637" cy="6048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323850" y="981075"/>
            <a:ext cx="3671888" cy="1906588"/>
          </a:xfrm>
          <a:prstGeom prst="rect">
            <a:avLst/>
          </a:prstGeom>
          <a:noFill/>
          <a:ln w="9525">
            <a:noFill/>
            <a:miter lim="800000"/>
            <a:headEnd/>
            <a:tailEnd/>
          </a:ln>
        </p:spPr>
      </p:pic>
      <p:pic>
        <p:nvPicPr>
          <p:cNvPr id="8195" name="Picture 5"/>
          <p:cNvPicPr>
            <a:picLocks noChangeAspect="1" noChangeArrowheads="1"/>
          </p:cNvPicPr>
          <p:nvPr/>
        </p:nvPicPr>
        <p:blipFill>
          <a:blip r:embed="rId3" cstate="print"/>
          <a:srcRect/>
          <a:stretch>
            <a:fillRect/>
          </a:stretch>
        </p:blipFill>
        <p:spPr bwMode="auto">
          <a:xfrm>
            <a:off x="250825" y="404813"/>
            <a:ext cx="8702675" cy="698500"/>
          </a:xfrm>
          <a:prstGeom prst="rect">
            <a:avLst/>
          </a:prstGeom>
          <a:noFill/>
          <a:ln w="9525">
            <a:noFill/>
            <a:miter lim="800000"/>
            <a:headEnd/>
            <a:tailEnd/>
          </a:ln>
        </p:spPr>
      </p:pic>
      <p:pic>
        <p:nvPicPr>
          <p:cNvPr id="8196" name="Picture 6"/>
          <p:cNvPicPr>
            <a:picLocks noChangeAspect="1" noChangeArrowheads="1"/>
          </p:cNvPicPr>
          <p:nvPr/>
        </p:nvPicPr>
        <p:blipFill>
          <a:blip r:embed="rId4" cstate="print"/>
          <a:srcRect/>
          <a:stretch>
            <a:fillRect/>
          </a:stretch>
        </p:blipFill>
        <p:spPr bwMode="auto">
          <a:xfrm>
            <a:off x="5076825" y="836613"/>
            <a:ext cx="3382963" cy="1787525"/>
          </a:xfrm>
          <a:prstGeom prst="rect">
            <a:avLst/>
          </a:prstGeom>
          <a:noFill/>
          <a:ln w="9525">
            <a:noFill/>
            <a:miter lim="800000"/>
            <a:headEnd/>
            <a:tailEnd/>
          </a:ln>
        </p:spPr>
      </p:pic>
      <p:pic>
        <p:nvPicPr>
          <p:cNvPr id="8197" name="Picture 7"/>
          <p:cNvPicPr>
            <a:picLocks noChangeAspect="1" noChangeArrowheads="1"/>
          </p:cNvPicPr>
          <p:nvPr/>
        </p:nvPicPr>
        <p:blipFill>
          <a:blip r:embed="rId5" cstate="print"/>
          <a:srcRect/>
          <a:stretch>
            <a:fillRect/>
          </a:stretch>
        </p:blipFill>
        <p:spPr bwMode="auto">
          <a:xfrm>
            <a:off x="684213" y="2708275"/>
            <a:ext cx="7632700" cy="2876550"/>
          </a:xfrm>
          <a:prstGeom prst="rect">
            <a:avLst/>
          </a:prstGeom>
          <a:noFill/>
          <a:ln w="9525">
            <a:noFill/>
            <a:miter lim="800000"/>
            <a:headEnd/>
            <a:tailEnd/>
          </a:ln>
        </p:spPr>
      </p:pic>
      <p:sp>
        <p:nvSpPr>
          <p:cNvPr id="8198" name="Rectangle 9"/>
          <p:cNvSpPr>
            <a:spLocks noGrp="1" noChangeArrowheads="1"/>
          </p:cNvSpPr>
          <p:nvPr>
            <p:ph type="body" idx="1"/>
          </p:nvPr>
        </p:nvSpPr>
        <p:spPr>
          <a:xfrm>
            <a:off x="179388" y="5805488"/>
            <a:ext cx="8569325" cy="647700"/>
          </a:xfrm>
        </p:spPr>
        <p:txBody>
          <a:bodyPr/>
          <a:lstStyle/>
          <a:p>
            <a:pPr eaLnBrk="1" hangingPunct="1">
              <a:lnSpc>
                <a:spcPct val="80000"/>
              </a:lnSpc>
            </a:pPr>
            <a:r>
              <a:rPr lang="es-ES" sz="1400" smtClean="0"/>
              <a:t>Hay que tener en cuenta que en una báscula D el valor de la salida Q sigue siempre al valor de la entrada D cuando entra el impulsos de reloj. Por lo tanto la entrada “D” será siempre igual al del valor de la Q </a:t>
            </a:r>
            <a:r>
              <a:rPr lang="es-ES" sz="1400" baseline="-25000" smtClean="0"/>
              <a:t>n+1</a:t>
            </a:r>
            <a:r>
              <a:rPr lang="es-ES" sz="1400" smtClean="0"/>
              <a:t>final que se quiera obtener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cstate="print"/>
          <a:srcRect/>
          <a:stretch>
            <a:fillRect/>
          </a:stretch>
        </p:blipFill>
        <p:spPr bwMode="auto">
          <a:xfrm>
            <a:off x="684213" y="1628775"/>
            <a:ext cx="7523162" cy="4838700"/>
          </a:xfrm>
          <a:prstGeom prst="rect">
            <a:avLst/>
          </a:prstGeom>
          <a:noFill/>
          <a:ln w="9525">
            <a:noFill/>
            <a:miter lim="800000"/>
            <a:headEnd/>
            <a:tailEnd/>
          </a:ln>
        </p:spPr>
      </p:pic>
      <p:sp>
        <p:nvSpPr>
          <p:cNvPr id="63491" name="2 Título"/>
          <p:cNvSpPr>
            <a:spLocks noGrp="1"/>
          </p:cNvSpPr>
          <p:nvPr>
            <p:ph type="title"/>
          </p:nvPr>
        </p:nvSpPr>
        <p:spPr/>
        <p:txBody>
          <a:bodyPr/>
          <a:lstStyle/>
          <a:p>
            <a:r>
              <a:rPr lang="es-ES" smtClean="0"/>
              <a:t>Registro de desplazamiento universal de cuatro bits SN74AS195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cstate="print"/>
          <a:srcRect/>
          <a:stretch>
            <a:fillRect/>
          </a:stretch>
        </p:blipFill>
        <p:spPr bwMode="auto">
          <a:xfrm>
            <a:off x="179388" y="1484313"/>
            <a:ext cx="8429625" cy="3925887"/>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468313" y="692150"/>
            <a:ext cx="8489950" cy="187325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8229600" cy="379413"/>
          </a:xfrm>
        </p:spPr>
        <p:txBody>
          <a:bodyPr/>
          <a:lstStyle/>
          <a:p>
            <a:pPr eaLnBrk="1" hangingPunct="1"/>
            <a:r>
              <a:rPr lang="es-ES" sz="2800" smtClean="0"/>
              <a:t>Glosario Tema 6</a:t>
            </a:r>
          </a:p>
        </p:txBody>
      </p:sp>
      <p:sp>
        <p:nvSpPr>
          <p:cNvPr id="66563" name="Rectangle 3"/>
          <p:cNvSpPr>
            <a:spLocks noGrp="1" noChangeArrowheads="1"/>
          </p:cNvSpPr>
          <p:nvPr>
            <p:ph type="body" idx="1"/>
          </p:nvPr>
        </p:nvSpPr>
        <p:spPr>
          <a:xfrm>
            <a:off x="179388" y="1025525"/>
            <a:ext cx="8640762" cy="5499100"/>
          </a:xfrm>
        </p:spPr>
        <p:txBody>
          <a:bodyPr/>
          <a:lstStyle/>
          <a:p>
            <a:pPr eaLnBrk="1" hangingPunct="1">
              <a:lnSpc>
                <a:spcPct val="80000"/>
              </a:lnSpc>
            </a:pPr>
            <a:r>
              <a:rPr lang="es-ES_tradnl" sz="1600" b="1" smtClean="0"/>
              <a:t>Sistema secuencial síncronos: </a:t>
            </a:r>
            <a:r>
              <a:rPr lang="es-ES_tradnl" sz="1600" smtClean="0"/>
              <a:t>Sistema guiado por los pulsos de un reloj en el que todos los cambios ocurren en los flancos de los pulsos de reloj.</a:t>
            </a:r>
            <a:endParaRPr lang="es-ES_tradnl" sz="1600" b="1" smtClean="0"/>
          </a:p>
          <a:p>
            <a:pPr eaLnBrk="1" hangingPunct="1">
              <a:lnSpc>
                <a:spcPct val="80000"/>
              </a:lnSpc>
            </a:pPr>
            <a:r>
              <a:rPr lang="es-ES_tradnl" sz="1600" b="1" smtClean="0"/>
              <a:t>Sistema secuencial asíncronos: </a:t>
            </a:r>
            <a:r>
              <a:rPr lang="es-ES_tradnl" sz="1600" smtClean="0"/>
              <a:t>Sistema guiado por cambios de nivel en las variables, sin que tengan que coincidir con los pulsos del reloj. </a:t>
            </a:r>
            <a:endParaRPr lang="es-ES" sz="1600" b="1" smtClean="0"/>
          </a:p>
          <a:p>
            <a:pPr eaLnBrk="1" hangingPunct="1">
              <a:lnSpc>
                <a:spcPct val="80000"/>
              </a:lnSpc>
            </a:pPr>
            <a:r>
              <a:rPr lang="es-ES" sz="1600" b="1" smtClean="0"/>
              <a:t>Representación: </a:t>
            </a:r>
            <a:r>
              <a:rPr lang="es-ES" sz="1600" smtClean="0"/>
              <a:t>Dado un problema, obtenemos la descripción del circuito que necesitaríamos para su solución en términos del número de configuraciones de entrada necesarias, del número de estados necesarios, y de las transiciones entre estos estados para cada uno de los valores mutuamente exclusivos de las configuraciones de entrada.</a:t>
            </a:r>
            <a:endParaRPr lang="es-ES" sz="1600" b="1" smtClean="0"/>
          </a:p>
          <a:p>
            <a:pPr eaLnBrk="1" hangingPunct="1">
              <a:lnSpc>
                <a:spcPct val="80000"/>
              </a:lnSpc>
            </a:pPr>
            <a:r>
              <a:rPr lang="es-ES_tradnl" sz="1600" b="1" smtClean="0"/>
              <a:t>Matrices de transición de estados</a:t>
            </a:r>
            <a:r>
              <a:rPr lang="es-ES_tradnl" sz="1600" smtClean="0"/>
              <a:t>: Conjunto de matrices que constituyen la representación formal del autómata. Sus elementos toman el valor 1 cuando ante una configuración de entrada hay una transición de un estado inicial a otro estado final, en caso contrario, tomarán el valor cero. Sólo tienen un uno por fila ya que desde un estado inicial sólo puede pasar a un estado final, no puede pasa a dos estados finales diferentes.</a:t>
            </a:r>
            <a:endParaRPr lang="es-ES_tradnl" sz="1600" b="1" smtClean="0"/>
          </a:p>
          <a:p>
            <a:pPr eaLnBrk="1" hangingPunct="1">
              <a:lnSpc>
                <a:spcPct val="80000"/>
              </a:lnSpc>
            </a:pPr>
            <a:r>
              <a:rPr lang="es-ES_tradnl" sz="1600" b="1" smtClean="0"/>
              <a:t>Matriz funcional:</a:t>
            </a:r>
            <a:r>
              <a:rPr lang="es-ES_tradnl" sz="1600" smtClean="0"/>
              <a:t> Matriz resultante de multiplicar cada matriz de transición, por la configuración de entrada que la produce, y sumar estos productos. Es una forma compacta de representar el conjunto de expresiones lógicas que controlan todas y cada una de las transiciones de estado para todas y cada una de las posibles configuraciones de entrada</a:t>
            </a:r>
            <a:endParaRPr lang="es-ES_tradnl" sz="1600" b="1" smtClean="0"/>
          </a:p>
          <a:p>
            <a:pPr eaLnBrk="1" hangingPunct="1">
              <a:lnSpc>
                <a:spcPct val="80000"/>
              </a:lnSpc>
            </a:pPr>
            <a:r>
              <a:rPr lang="es-ES_tradnl" sz="1600" b="1" smtClean="0"/>
              <a:t>Funciones de excitación: </a:t>
            </a:r>
            <a:r>
              <a:rPr lang="es-ES_tradnl" sz="1600" smtClean="0"/>
              <a:t>Expresiones lógicas de las señales de entrada de los biestables D y obtenidas a partir de la matriz funcional como suma de los productos de las configuraciones de entrada por los correspondientes estados iniciales que hacen que la correspondiente variable de estado esté en alta.</a:t>
            </a:r>
            <a:endParaRPr lang="es-ES_tradnl" sz="1600" b="1" smtClean="0"/>
          </a:p>
          <a:p>
            <a:pPr eaLnBrk="1" hangingPunct="1">
              <a:lnSpc>
                <a:spcPct val="80000"/>
              </a:lnSpc>
            </a:pPr>
            <a:r>
              <a:rPr lang="es-ES_tradnl" sz="1600" b="1" smtClean="0"/>
              <a:t>Contadores: </a:t>
            </a:r>
            <a:r>
              <a:rPr lang="es-ES_tradnl" sz="1600" smtClean="0"/>
              <a:t>Circuitos secuenciales capaces de recorrer una secuencia previamente especificada de estados. En general reciben como entrada un tren de impulsos y responden con una sucesión de estados correspondientes a la representación en binario del número de impulsos recibidos desde que se inició el ciclo.</a:t>
            </a:r>
            <a:endParaRPr lang="es-ES" sz="16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57200"/>
            <a:ext cx="8229600" cy="595313"/>
          </a:xfrm>
        </p:spPr>
        <p:txBody>
          <a:bodyPr/>
          <a:lstStyle/>
          <a:p>
            <a:pPr eaLnBrk="1" hangingPunct="1"/>
            <a:r>
              <a:rPr lang="es-ES" smtClean="0"/>
              <a:t>Glosario Tema 6</a:t>
            </a:r>
          </a:p>
        </p:txBody>
      </p:sp>
      <p:sp>
        <p:nvSpPr>
          <p:cNvPr id="67587" name="Rectangle 3"/>
          <p:cNvSpPr>
            <a:spLocks noGrp="1" noChangeArrowheads="1"/>
          </p:cNvSpPr>
          <p:nvPr>
            <p:ph type="body" idx="1"/>
          </p:nvPr>
        </p:nvSpPr>
        <p:spPr>
          <a:xfrm>
            <a:off x="468313" y="1268413"/>
            <a:ext cx="8229600" cy="5184775"/>
          </a:xfrm>
        </p:spPr>
        <p:txBody>
          <a:bodyPr/>
          <a:lstStyle/>
          <a:p>
            <a:pPr eaLnBrk="1" hangingPunct="1">
              <a:lnSpc>
                <a:spcPct val="80000"/>
              </a:lnSpc>
            </a:pPr>
            <a:r>
              <a:rPr lang="es-ES_tradnl" sz="1600" b="1" smtClean="0"/>
              <a:t>Contador up/down: </a:t>
            </a:r>
            <a:r>
              <a:rPr lang="es-ES_tradnl" sz="1600" smtClean="0"/>
              <a:t>Contador que dependiendo del valor de una variable de control cuenta “hacia arriba” o “hacia abajo”,</a:t>
            </a:r>
            <a:endParaRPr lang="es-ES_tradnl" sz="1600" b="1" smtClean="0"/>
          </a:p>
          <a:p>
            <a:pPr eaLnBrk="1" hangingPunct="1">
              <a:lnSpc>
                <a:spcPct val="80000"/>
              </a:lnSpc>
            </a:pPr>
            <a:r>
              <a:rPr lang="es-ES_tradnl" sz="1600" b="1" smtClean="0"/>
              <a:t>Contador asíncrono binario: </a:t>
            </a:r>
            <a:r>
              <a:rPr lang="es-ES_tradnl" sz="1600" smtClean="0"/>
              <a:t>cuando le dejamos terminar su ciclo máximo.</a:t>
            </a:r>
            <a:r>
              <a:rPr lang="es-ES_tradnl" sz="1600" b="1" smtClean="0"/>
              <a:t> </a:t>
            </a:r>
          </a:p>
          <a:p>
            <a:pPr eaLnBrk="1" hangingPunct="1">
              <a:lnSpc>
                <a:spcPct val="80000"/>
              </a:lnSpc>
            </a:pPr>
            <a:r>
              <a:rPr lang="es-ES_tradnl" sz="1600" b="1" smtClean="0"/>
              <a:t>Divisor por Q: </a:t>
            </a:r>
            <a:r>
              <a:rPr lang="es-ES_tradnl" sz="1600" smtClean="0"/>
              <a:t>Contador en el que se corta el ciclo de incrementar el contenido del contador en ese valor Q devolviendo desde aquí al contador a su estado inicial (00…0), siendo Q menor que el numero total de estados.</a:t>
            </a:r>
            <a:endParaRPr lang="es-ES_tradnl" sz="1600" b="1" smtClean="0"/>
          </a:p>
          <a:p>
            <a:pPr eaLnBrk="1" hangingPunct="1">
              <a:lnSpc>
                <a:spcPct val="80000"/>
              </a:lnSpc>
            </a:pPr>
            <a:r>
              <a:rPr lang="es-ES_tradnl" sz="1600" b="1" smtClean="0"/>
              <a:t>Contadores asíncronos: </a:t>
            </a:r>
            <a:r>
              <a:rPr lang="es-ES_tradnl" sz="1600" smtClean="0"/>
              <a:t>Contador que usa la entrada de reloj como entrada general al contador, es decir como variable lógica cuyo número de impulsos se desea contar.</a:t>
            </a:r>
            <a:endParaRPr lang="es-ES_tradnl" sz="1600" b="1" smtClean="0"/>
          </a:p>
          <a:p>
            <a:pPr eaLnBrk="1" hangingPunct="1">
              <a:lnSpc>
                <a:spcPct val="80000"/>
              </a:lnSpc>
            </a:pPr>
            <a:r>
              <a:rPr lang="es-ES_tradnl" sz="1600" b="1" smtClean="0"/>
              <a:t>Contadores síncronos: </a:t>
            </a:r>
            <a:r>
              <a:rPr lang="es-ES_tradnl" sz="1600" smtClean="0"/>
              <a:t>Contador en el que la señal de reloj entra a todos los biestables y los cambios de estado de los biestables se producen en todos a la vez coincidiendo con los flancos de subida o bajada de los pulsos de reloj.</a:t>
            </a:r>
            <a:endParaRPr lang="es-ES_tradnl" sz="1600" b="1" smtClean="0"/>
          </a:p>
          <a:p>
            <a:pPr eaLnBrk="1" hangingPunct="1">
              <a:lnSpc>
                <a:spcPct val="80000"/>
              </a:lnSpc>
            </a:pPr>
            <a:r>
              <a:rPr lang="es-ES_tradnl" sz="1600" b="1" smtClean="0"/>
              <a:t>Contador reversible</a:t>
            </a:r>
            <a:r>
              <a:rPr lang="es-ES_tradnl" sz="1600" smtClean="0"/>
              <a:t> </a:t>
            </a:r>
            <a:r>
              <a:rPr lang="es-ES_tradnl" sz="1600" b="1" smtClean="0"/>
              <a:t>síncromo de 8 estados:</a:t>
            </a:r>
            <a:r>
              <a:rPr lang="es-ES_tradnl" sz="1600" smtClean="0"/>
              <a:t> es un circuito secuencial en el que existe una entrada de control tal que cuando esta entrada está en alta, el contador incrementa su contenido con cada pulso del reloj e inversamente, cuando la entrada de control está en baja cada pulso de reloj decrementa en una unidad el contenido del contador.</a:t>
            </a:r>
            <a:endParaRPr lang="es-ES_tradnl" sz="1600" i="1" smtClean="0"/>
          </a:p>
          <a:p>
            <a:pPr eaLnBrk="1" hangingPunct="1">
              <a:lnSpc>
                <a:spcPct val="80000"/>
              </a:lnSpc>
            </a:pPr>
            <a:r>
              <a:rPr lang="es-ES_tradnl" sz="1600" i="1" smtClean="0"/>
              <a:t>Registros de desplazamiento:</a:t>
            </a:r>
            <a:r>
              <a:rPr lang="es-ES_tradnl" sz="1600" b="1" i="1" smtClean="0"/>
              <a:t> circuito secuencial que consta de N biestables D conectados en cascada en los que</a:t>
            </a:r>
            <a:r>
              <a:rPr lang="en-GB" sz="1600" i="1" smtClean="0"/>
              <a:t> l</a:t>
            </a:r>
            <a:r>
              <a:rPr lang="en-GB" sz="1600" b="1" i="1" smtClean="0"/>
              <a:t>a información entra por el primer biestable y, ante los sucesivos pulsos de reloj, la información es transferida de cada biestable al siguientes.</a:t>
            </a:r>
            <a:r>
              <a:rPr lang="es-ES" sz="1600" smtClean="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s-ES" smtClean="0"/>
              <a:t>Enlaces</a:t>
            </a:r>
          </a:p>
        </p:txBody>
      </p:sp>
      <p:sp>
        <p:nvSpPr>
          <p:cNvPr id="68611" name="Rectangle 3"/>
          <p:cNvSpPr>
            <a:spLocks noGrp="1" noChangeArrowheads="1"/>
          </p:cNvSpPr>
          <p:nvPr>
            <p:ph type="body" idx="1"/>
          </p:nvPr>
        </p:nvSpPr>
        <p:spPr/>
        <p:txBody>
          <a:bodyPr/>
          <a:lstStyle/>
          <a:p>
            <a:pPr eaLnBrk="1" hangingPunct="1"/>
            <a:r>
              <a:rPr lang="es-ES" smtClean="0"/>
              <a:t>Componentes electrónicos</a:t>
            </a:r>
          </a:p>
          <a:p>
            <a:pPr lvl="1" eaLnBrk="1" hangingPunct="1"/>
            <a:r>
              <a:rPr lang="es-ES" smtClean="0">
                <a:hlinkClick r:id="rId2"/>
              </a:rPr>
              <a:t>http://www.onsemi.com/PowerSolutions/home.do?lctn=header</a:t>
            </a:r>
            <a:r>
              <a:rPr lang="es-ES" smtClean="0"/>
              <a:t>   </a:t>
            </a:r>
          </a:p>
          <a:p>
            <a:pPr eaLnBrk="1" hangingPunct="1"/>
            <a:r>
              <a:rPr lang="es-ES" smtClean="0"/>
              <a:t>Morillo</a:t>
            </a:r>
          </a:p>
          <a:p>
            <a:pPr lvl="1" eaLnBrk="1" hangingPunct="1"/>
            <a:r>
              <a:rPr lang="es-ES" smtClean="0">
                <a:hlinkClick r:id="rId3"/>
              </a:rPr>
              <a:t>http://www.uned.es/ca-bergara/ppropias/web_fund_sistemas_digitales/main.html</a:t>
            </a:r>
            <a:r>
              <a:rPr lang="es-ES" smtClean="0"/>
              <a:t>  </a:t>
            </a:r>
          </a:p>
          <a:p>
            <a:pPr eaLnBrk="1" hangingPunct="1"/>
            <a:endParaRPr lang="es-E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457200"/>
            <a:ext cx="8229600" cy="668338"/>
          </a:xfrm>
        </p:spPr>
        <p:txBody>
          <a:bodyPr/>
          <a:lstStyle/>
          <a:p>
            <a:pPr eaLnBrk="1" hangingPunct="1"/>
            <a:r>
              <a:rPr lang="es-ES" smtClean="0"/>
              <a:t>Diseño con básculas “T”</a:t>
            </a:r>
          </a:p>
        </p:txBody>
      </p:sp>
      <p:sp>
        <p:nvSpPr>
          <p:cNvPr id="9219" name="Rectangle 5"/>
          <p:cNvSpPr>
            <a:spLocks noGrp="1" noChangeArrowheads="1"/>
          </p:cNvSpPr>
          <p:nvPr>
            <p:ph type="body" idx="1"/>
          </p:nvPr>
        </p:nvSpPr>
        <p:spPr>
          <a:xfrm>
            <a:off x="323850" y="1052513"/>
            <a:ext cx="8229600" cy="720725"/>
          </a:xfrm>
        </p:spPr>
        <p:txBody>
          <a:bodyPr/>
          <a:lstStyle/>
          <a:p>
            <a:pPr eaLnBrk="1" hangingPunct="1">
              <a:lnSpc>
                <a:spcPct val="80000"/>
              </a:lnSpc>
            </a:pPr>
            <a:r>
              <a:rPr lang="es-ES" sz="2400" smtClean="0"/>
              <a:t>Hay que tener en cuenta que la respuesta de una báscula T es:</a:t>
            </a:r>
          </a:p>
        </p:txBody>
      </p:sp>
      <p:pic>
        <p:nvPicPr>
          <p:cNvPr id="9220" name="Picture 6"/>
          <p:cNvPicPr>
            <a:picLocks noChangeAspect="1" noChangeArrowheads="1"/>
          </p:cNvPicPr>
          <p:nvPr/>
        </p:nvPicPr>
        <p:blipFill>
          <a:blip r:embed="rId2" cstate="print"/>
          <a:srcRect/>
          <a:stretch>
            <a:fillRect/>
          </a:stretch>
        </p:blipFill>
        <p:spPr bwMode="auto">
          <a:xfrm>
            <a:off x="258763" y="1916113"/>
            <a:ext cx="8345487" cy="1120775"/>
          </a:xfrm>
          <a:prstGeom prst="rect">
            <a:avLst/>
          </a:prstGeom>
          <a:noFill/>
          <a:ln w="9525">
            <a:noFill/>
            <a:miter lim="800000"/>
            <a:headEnd/>
            <a:tailEnd/>
          </a:ln>
        </p:spPr>
      </p:pic>
      <p:pic>
        <p:nvPicPr>
          <p:cNvPr id="9221" name="Picture 7"/>
          <p:cNvPicPr>
            <a:picLocks noChangeAspect="1" noChangeArrowheads="1"/>
          </p:cNvPicPr>
          <p:nvPr/>
        </p:nvPicPr>
        <p:blipFill>
          <a:blip r:embed="rId3" cstate="print"/>
          <a:srcRect/>
          <a:stretch>
            <a:fillRect/>
          </a:stretch>
        </p:blipFill>
        <p:spPr bwMode="auto">
          <a:xfrm>
            <a:off x="827088" y="3141663"/>
            <a:ext cx="7775575" cy="35004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2" cstate="print"/>
          <a:srcRect/>
          <a:stretch>
            <a:fillRect/>
          </a:stretch>
        </p:blipFill>
        <p:spPr bwMode="auto">
          <a:xfrm>
            <a:off x="323850" y="549275"/>
            <a:ext cx="8632825" cy="692150"/>
          </a:xfrm>
          <a:prstGeom prst="rect">
            <a:avLst/>
          </a:prstGeom>
          <a:noFill/>
          <a:ln w="9525">
            <a:noFill/>
            <a:miter lim="800000"/>
            <a:headEnd/>
            <a:tailEnd/>
          </a:ln>
        </p:spPr>
      </p:pic>
      <p:pic>
        <p:nvPicPr>
          <p:cNvPr id="10243" name="Picture 7"/>
          <p:cNvPicPr>
            <a:picLocks noChangeAspect="1" noChangeArrowheads="1"/>
          </p:cNvPicPr>
          <p:nvPr/>
        </p:nvPicPr>
        <p:blipFill>
          <a:blip r:embed="rId3" cstate="print"/>
          <a:srcRect/>
          <a:stretch>
            <a:fillRect/>
          </a:stretch>
        </p:blipFill>
        <p:spPr bwMode="auto">
          <a:xfrm>
            <a:off x="250825" y="1268413"/>
            <a:ext cx="3457575" cy="1997075"/>
          </a:xfrm>
          <a:prstGeom prst="rect">
            <a:avLst/>
          </a:prstGeom>
          <a:noFill/>
          <a:ln w="9525">
            <a:noFill/>
            <a:miter lim="800000"/>
            <a:headEnd/>
            <a:tailEnd/>
          </a:ln>
        </p:spPr>
      </p:pic>
      <p:pic>
        <p:nvPicPr>
          <p:cNvPr id="10244" name="Picture 8"/>
          <p:cNvPicPr>
            <a:picLocks noChangeAspect="1" noChangeArrowheads="1"/>
          </p:cNvPicPr>
          <p:nvPr/>
        </p:nvPicPr>
        <p:blipFill>
          <a:blip r:embed="rId4" cstate="print"/>
          <a:srcRect/>
          <a:stretch>
            <a:fillRect/>
          </a:stretch>
        </p:blipFill>
        <p:spPr bwMode="auto">
          <a:xfrm>
            <a:off x="395288" y="3068638"/>
            <a:ext cx="7804150" cy="3035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a:stretch>
            <a:fillRect/>
          </a:stretch>
        </p:blipFill>
        <p:spPr bwMode="auto">
          <a:xfrm>
            <a:off x="395288" y="2205038"/>
            <a:ext cx="8424862" cy="4324350"/>
          </a:xfrm>
          <a:prstGeom prst="rect">
            <a:avLst/>
          </a:prstGeom>
          <a:noFill/>
          <a:ln w="9525">
            <a:noFill/>
            <a:miter lim="800000"/>
            <a:headEnd/>
            <a:tailEnd/>
          </a:ln>
        </p:spPr>
      </p:pic>
      <p:pic>
        <p:nvPicPr>
          <p:cNvPr id="11267" name="Picture 5"/>
          <p:cNvPicPr>
            <a:picLocks noChangeAspect="1" noChangeArrowheads="1"/>
          </p:cNvPicPr>
          <p:nvPr/>
        </p:nvPicPr>
        <p:blipFill>
          <a:blip r:embed="rId3" cstate="print"/>
          <a:srcRect/>
          <a:stretch>
            <a:fillRect/>
          </a:stretch>
        </p:blipFill>
        <p:spPr bwMode="auto">
          <a:xfrm>
            <a:off x="539750" y="476250"/>
            <a:ext cx="3600450" cy="1781175"/>
          </a:xfrm>
          <a:prstGeom prst="rect">
            <a:avLst/>
          </a:prstGeom>
          <a:noFill/>
          <a:ln w="9525">
            <a:noFill/>
            <a:miter lim="800000"/>
            <a:headEnd/>
            <a:tailEnd/>
          </a:ln>
        </p:spPr>
      </p:pic>
      <p:sp>
        <p:nvSpPr>
          <p:cNvPr id="11268" name="3 CuadroTexto"/>
          <p:cNvSpPr txBox="1">
            <a:spLocks noChangeArrowheads="1"/>
          </p:cNvSpPr>
          <p:nvPr/>
        </p:nvSpPr>
        <p:spPr bwMode="auto">
          <a:xfrm>
            <a:off x="5580063" y="2420938"/>
            <a:ext cx="2808287" cy="954087"/>
          </a:xfrm>
          <a:prstGeom prst="rect">
            <a:avLst/>
          </a:prstGeom>
          <a:noFill/>
          <a:ln w="9525">
            <a:noFill/>
            <a:miter lim="800000"/>
            <a:headEnd/>
            <a:tailEnd/>
          </a:ln>
        </p:spPr>
        <p:txBody>
          <a:bodyPr>
            <a:spAutoFit/>
          </a:bodyPr>
          <a:lstStyle/>
          <a:p>
            <a:r>
              <a:rPr lang="es-ES" sz="1400"/>
              <a:t>Si negamos la expresión de  X , aplicando las leyes de Morgan, obtenemos la misma expresión que T, por tanto T= X´ </a:t>
            </a:r>
          </a:p>
        </p:txBody>
      </p:sp>
    </p:spTree>
  </p:cSld>
  <p:clrMapOvr>
    <a:masterClrMapping/>
  </p:clrMapOvr>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2051</TotalTime>
  <Words>2111</Words>
  <Application>Microsoft Office PowerPoint</Application>
  <PresentationFormat>Presentación en pantalla (4:3)</PresentationFormat>
  <Paragraphs>151</Paragraphs>
  <Slides>65</Slides>
  <Notes>2</Notes>
  <HiddenSlides>2</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65</vt:i4>
      </vt:variant>
    </vt:vector>
  </HeadingPairs>
  <TitlesOfParts>
    <vt:vector size="71" baseType="lpstr">
      <vt:lpstr>Arial</vt:lpstr>
      <vt:lpstr>Arial Black</vt:lpstr>
      <vt:lpstr>Calibri</vt:lpstr>
      <vt:lpstr>Times New Roman</vt:lpstr>
      <vt:lpstr>Wingdings</vt:lpstr>
      <vt:lpstr>Píxel</vt:lpstr>
      <vt:lpstr>TEMA 6</vt:lpstr>
      <vt:lpstr>Presentación de PowerPoint</vt:lpstr>
      <vt:lpstr>Presentación de PowerPoint</vt:lpstr>
      <vt:lpstr>6.1. Introducción al Diseño Secuencial con Biestables D, T y J-K</vt:lpstr>
      <vt:lpstr>El procedimiento de síntesis </vt:lpstr>
      <vt:lpstr>Presentación de PowerPoint</vt:lpstr>
      <vt:lpstr>Diseño con básculas “T”</vt:lpstr>
      <vt:lpstr>Presentación de PowerPoint</vt:lpstr>
      <vt:lpstr>Presentación de PowerPoint</vt:lpstr>
      <vt:lpstr>Hay que tener en cuenta que la respuesta de una báscula JK es</vt:lpstr>
      <vt:lpstr>Presentación de PowerPoint</vt:lpstr>
      <vt:lpstr>Presentación de PowerPoint</vt:lpstr>
      <vt:lpstr>Presentación de PowerPoint</vt:lpstr>
      <vt:lpstr>Presentación de PowerPoint</vt:lpstr>
      <vt:lpstr>6.2. Procedimiento General de Síntesis</vt:lpstr>
      <vt:lpstr>Presentación de PowerPoint</vt:lpstr>
      <vt:lpstr>6.3. Representación, Síntesis y Análisis Modular de Autómatas con PLDS</vt:lpstr>
      <vt:lpstr>6.3.1. Representación</vt:lpstr>
      <vt:lpstr>Matriz funcional</vt:lpstr>
      <vt:lpstr>Presentación de PowerPoint</vt:lpstr>
      <vt:lpstr>6.3.2. Síntesis</vt:lpstr>
      <vt:lpstr>Presentación de PowerPoint</vt:lpstr>
      <vt:lpstr>Matriz funcional para 4 estados y dos variables lógicas</vt:lpstr>
      <vt:lpstr>Presentación de PowerPoint</vt:lpstr>
      <vt:lpstr>Presentación de PowerPoint</vt:lpstr>
      <vt:lpstr>6.3.3. Análisis</vt:lpstr>
      <vt:lpstr>Presentación de PowerPoint</vt:lpstr>
      <vt:lpstr>Presentación de PowerPoint</vt:lpstr>
      <vt:lpstr>Presentación de PowerPoint</vt:lpstr>
      <vt:lpstr>Presentación de PowerPoint</vt:lpstr>
      <vt:lpstr>Presentación de PowerPoint</vt:lpstr>
      <vt:lpstr>6.4. Diseño con biestables J-K</vt:lpstr>
      <vt:lpstr>Ejemplo con 4 estados codificados con dos biestables</vt:lpstr>
      <vt:lpstr>Presentación de PowerPoint</vt:lpstr>
      <vt:lpstr>Presentación de PowerPoint</vt:lpstr>
      <vt:lpstr>Reglas generales de adyacencia</vt:lpstr>
      <vt:lpstr>Presentación de PowerPoint</vt:lpstr>
      <vt:lpstr>6.5. Contadores</vt:lpstr>
      <vt:lpstr>Presentación de PowerPoint</vt:lpstr>
      <vt:lpstr>6.5.1. Contadores Asíncronos</vt:lpstr>
      <vt:lpstr>Presentación de PowerPoint</vt:lpstr>
      <vt:lpstr>Contador Reversible</vt:lpstr>
      <vt:lpstr>Contadores de diferentes bases y divisores de frecuencia</vt:lpstr>
      <vt:lpstr>Preset</vt:lpstr>
      <vt:lpstr>Clear</vt:lpstr>
      <vt:lpstr>6.5.2. Contadores Síncronos</vt:lpstr>
      <vt:lpstr>Presentación de PowerPoint</vt:lpstr>
      <vt:lpstr>Contador síncrono de acarreo paralelo</vt:lpstr>
      <vt:lpstr>Presentación de PowerPoint</vt:lpstr>
      <vt:lpstr>6.5.3. Aplicación del método general a la Síntesis de Contadores con PLDs</vt:lpstr>
      <vt:lpstr>Matriz de transición de estado</vt:lpstr>
      <vt:lpstr>Matriz Funcional</vt:lpstr>
      <vt:lpstr>Presentación de PowerPoint</vt:lpstr>
      <vt:lpstr>Presentación de PowerPoint</vt:lpstr>
      <vt:lpstr>6.6. Registros de Desplazamiento</vt:lpstr>
      <vt:lpstr>Presentación de PowerPoint</vt:lpstr>
      <vt:lpstr>Presentación de PowerPoint</vt:lpstr>
      <vt:lpstr>La implementación de los registros parte de dos premisas elementales</vt:lpstr>
      <vt:lpstr>Presentación de PowerPoint</vt:lpstr>
      <vt:lpstr>Registro de desplazamiento universal de cuatro bits SN74AS195</vt:lpstr>
      <vt:lpstr>Presentación de PowerPoint</vt:lpstr>
      <vt:lpstr>Presentación de PowerPoint</vt:lpstr>
      <vt:lpstr>Glosario Tema 6</vt:lpstr>
      <vt:lpstr>Glosario Tema 6</vt:lpstr>
      <vt:lpstr>Enlaces</vt:lpstr>
    </vt:vector>
  </TitlesOfParts>
  <Company>UCA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6</dc:title>
  <dc:creator>barcell</dc:creator>
  <cp:lastModifiedBy>Manuel Fernandez</cp:lastModifiedBy>
  <cp:revision>126</cp:revision>
  <dcterms:created xsi:type="dcterms:W3CDTF">2010-11-27T18:36:06Z</dcterms:created>
  <dcterms:modified xsi:type="dcterms:W3CDTF">2016-11-24T16:47:06Z</dcterms:modified>
</cp:coreProperties>
</file>