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7" r:id="rId4"/>
    <p:sldId id="278" r:id="rId5"/>
    <p:sldId id="279" r:id="rId6"/>
    <p:sldId id="280" r:id="rId7"/>
    <p:sldId id="269" r:id="rId8"/>
    <p:sldId id="270" r:id="rId9"/>
    <p:sldId id="281" r:id="rId10"/>
    <p:sldId id="271" r:id="rId11"/>
    <p:sldId id="282" r:id="rId12"/>
    <p:sldId id="283" r:id="rId13"/>
    <p:sldId id="272" r:id="rId14"/>
    <p:sldId id="284" r:id="rId15"/>
    <p:sldId id="285" r:id="rId16"/>
    <p:sldId id="273" r:id="rId17"/>
    <p:sldId id="274" r:id="rId18"/>
    <p:sldId id="286" r:id="rId19"/>
    <p:sldId id="287" r:id="rId20"/>
    <p:sldId id="259" r:id="rId21"/>
    <p:sldId id="260" r:id="rId22"/>
    <p:sldId id="275" r:id="rId23"/>
    <p:sldId id="276" r:id="rId24"/>
    <p:sldId id="261" r:id="rId25"/>
    <p:sldId id="264" r:id="rId26"/>
    <p:sldId id="265" r:id="rId27"/>
    <p:sldId id="266" r:id="rId28"/>
    <p:sldId id="262" r:id="rId29"/>
    <p:sldId id="263" r:id="rId30"/>
  </p:sldIdLst>
  <p:sldSz cx="9144000" cy="6858000" type="screen4x3"/>
  <p:notesSz cx="6858000" cy="9144000"/>
  <p:custDataLst>
    <p:tags r:id="rId31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90" autoAdjust="0"/>
  </p:normalViewPr>
  <p:slideViewPr>
    <p:cSldViewPr>
      <p:cViewPr varScale="1">
        <p:scale>
          <a:sx n="71" d="100"/>
          <a:sy n="71" d="100"/>
        </p:scale>
        <p:origin x="-3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11/03/2014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11/03/2014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11/03/2014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11/03/2014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11/03/2014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11/03/2014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11/03/2014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11/03/2014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11/03/2014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11/03/2014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11/03/2014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671D-E966-4B16-8D05-3DB7C57507E0}" type="datetimeFigureOut">
              <a:rPr lang="es-ES" smtClean="0"/>
              <a:pPr/>
              <a:t>11/03/2014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Programación orientada a objetos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Capítulo </a:t>
            </a:r>
            <a:r>
              <a:rPr lang="es-ES" dirty="0" smtClean="0"/>
              <a:t>6</a:t>
            </a:r>
            <a:endParaRPr lang="es-ES" dirty="0" smtClean="0"/>
          </a:p>
          <a:p>
            <a:r>
              <a:rPr lang="es-ES" dirty="0" smtClean="0"/>
              <a:t>Diseño de  </a:t>
            </a:r>
            <a:r>
              <a:rPr lang="es-ES" dirty="0" smtClean="0"/>
              <a:t>clases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es-ES" dirty="0"/>
              <a:t>6</a:t>
            </a:r>
            <a:r>
              <a:rPr lang="es-ES" dirty="0" smtClean="0"/>
              <a:t>.4 </a:t>
            </a:r>
            <a:r>
              <a:rPr lang="es-ES" dirty="0" smtClean="0"/>
              <a:t>Duplicación de código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6203032" cy="5472608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La duplicación de código es síntoma de mala </a:t>
            </a:r>
            <a:r>
              <a:rPr lang="es-ES" dirty="0" smtClean="0"/>
              <a:t>cohesión</a:t>
            </a:r>
          </a:p>
          <a:p>
            <a:r>
              <a:rPr lang="es-ES" dirty="0" smtClean="0"/>
              <a:t>Es un </a:t>
            </a:r>
            <a:r>
              <a:rPr lang="es-ES" dirty="0"/>
              <a:t>indicador de mala calidad de diseño</a:t>
            </a:r>
          </a:p>
          <a:p>
            <a:pPr lvl="1"/>
            <a:r>
              <a:rPr lang="es-ES" dirty="0" smtClean="0"/>
              <a:t>Hace </a:t>
            </a:r>
            <a:r>
              <a:rPr lang="es-ES" dirty="0"/>
              <a:t>más difícil el mantenimiento del código</a:t>
            </a:r>
          </a:p>
          <a:p>
            <a:pPr lvl="1"/>
            <a:r>
              <a:rPr lang="es-ES" dirty="0" smtClean="0"/>
              <a:t>Puede </a:t>
            </a:r>
            <a:r>
              <a:rPr lang="es-ES" dirty="0"/>
              <a:t>inducir a la introducción de errores durante </a:t>
            </a:r>
            <a:r>
              <a:rPr lang="es-ES" dirty="0" smtClean="0"/>
              <a:t>el mantenimiento</a:t>
            </a:r>
            <a:endParaRPr lang="es-ES" dirty="0"/>
          </a:p>
          <a:p>
            <a:pPr lvl="2"/>
            <a:r>
              <a:rPr lang="es-ES" dirty="0" smtClean="0"/>
              <a:t>Inconsistencias</a:t>
            </a:r>
            <a:endParaRPr lang="es-ES" dirty="0"/>
          </a:p>
          <a:p>
            <a:pPr lvl="2"/>
            <a:r>
              <a:rPr lang="es-ES" dirty="0" smtClean="0"/>
              <a:t>Se </a:t>
            </a:r>
            <a:r>
              <a:rPr lang="es-ES" dirty="0"/>
              <a:t>cambia el código en un sitio pero no en otro similar</a:t>
            </a:r>
          </a:p>
          <a:p>
            <a:r>
              <a:rPr lang="es-ES" dirty="0" smtClean="0"/>
              <a:t>Ejemplo</a:t>
            </a:r>
            <a:r>
              <a:rPr lang="es-ES" dirty="0"/>
              <a:t>: métodos </a:t>
            </a:r>
            <a:r>
              <a:rPr lang="es-ES" i="1" dirty="0" err="1"/>
              <a:t>printWelcome</a:t>
            </a:r>
            <a:r>
              <a:rPr lang="es-ES" i="1" dirty="0"/>
              <a:t>() </a:t>
            </a:r>
            <a:r>
              <a:rPr lang="es-ES" dirty="0"/>
              <a:t>y </a:t>
            </a:r>
            <a:r>
              <a:rPr lang="es-ES" i="1" dirty="0" err="1"/>
              <a:t>goRoom</a:t>
            </a:r>
            <a:r>
              <a:rPr lang="es-ES" i="1" dirty="0"/>
              <a:t>() </a:t>
            </a:r>
            <a:r>
              <a:rPr lang="es-ES" dirty="0"/>
              <a:t>en la clase </a:t>
            </a:r>
            <a:r>
              <a:rPr lang="es-ES" i="1" dirty="0" err="1"/>
              <a:t>Game</a:t>
            </a:r>
            <a:endParaRPr lang="es-ES" i="1" dirty="0"/>
          </a:p>
          <a:p>
            <a:pPr lvl="1"/>
            <a:r>
              <a:rPr lang="es-ES" dirty="0" smtClean="0"/>
              <a:t>Ambos </a:t>
            </a:r>
            <a:r>
              <a:rPr lang="es-ES" dirty="0"/>
              <a:t>métodos imprimen información pero ninguno puede llamar </a:t>
            </a:r>
            <a:r>
              <a:rPr lang="es-ES" dirty="0" smtClean="0"/>
              <a:t>al otro </a:t>
            </a:r>
            <a:r>
              <a:rPr lang="es-ES" dirty="0"/>
              <a:t>porque cada uno de ellos, además, hace otras cosas</a:t>
            </a:r>
          </a:p>
          <a:p>
            <a:r>
              <a:rPr lang="es-ES" dirty="0" smtClean="0"/>
              <a:t>¿</a:t>
            </a:r>
            <a:r>
              <a:rPr lang="es-ES" dirty="0"/>
              <a:t>La solución?</a:t>
            </a:r>
          </a:p>
          <a:p>
            <a:pPr lvl="1"/>
            <a:r>
              <a:rPr lang="es-ES" dirty="0" err="1" smtClean="0"/>
              <a:t>Refactorizar</a:t>
            </a:r>
            <a:r>
              <a:rPr lang="es-ES" dirty="0" smtClean="0"/>
              <a:t> </a:t>
            </a:r>
            <a:r>
              <a:rPr lang="es-ES" dirty="0"/>
              <a:t>código en un </a:t>
            </a:r>
            <a:r>
              <a:rPr lang="es-ES" dirty="0" smtClean="0"/>
              <a:t>método: </a:t>
            </a:r>
            <a:r>
              <a:rPr lang="es-ES" i="1" dirty="0" err="1" smtClean="0"/>
              <a:t>private</a:t>
            </a:r>
            <a:r>
              <a:rPr lang="es-ES" i="1" dirty="0" smtClean="0"/>
              <a:t> </a:t>
            </a:r>
            <a:r>
              <a:rPr lang="es-ES" i="1" dirty="0" err="1"/>
              <a:t>void</a:t>
            </a:r>
            <a:r>
              <a:rPr lang="es-ES" i="1" dirty="0"/>
              <a:t> </a:t>
            </a:r>
            <a:r>
              <a:rPr lang="es-ES" i="1" dirty="0" err="1"/>
              <a:t>printLocation</a:t>
            </a:r>
            <a:r>
              <a:rPr lang="es-ES" i="1" dirty="0"/>
              <a:t>()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32656"/>
            <a:ext cx="194038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5114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253570" cy="503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282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6.5 hacer ampliaciones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Supóngase que se quiere añadir la posibilidad de ir </a:t>
            </a:r>
            <a:r>
              <a:rPr lang="es-ES" dirty="0" smtClean="0"/>
              <a:t>en otras </a:t>
            </a:r>
            <a:r>
              <a:rPr lang="es-ES" dirty="0"/>
              <a:t>direcciones, por ejemplo: </a:t>
            </a:r>
            <a:r>
              <a:rPr lang="es-ES" i="1" dirty="0" err="1"/>
              <a:t>go</a:t>
            </a:r>
            <a:r>
              <a:rPr lang="es-ES" i="1" dirty="0"/>
              <a:t> up </a:t>
            </a:r>
            <a:r>
              <a:rPr lang="es-ES" dirty="0"/>
              <a:t>y </a:t>
            </a:r>
            <a:r>
              <a:rPr lang="es-ES" i="1" dirty="0" err="1"/>
              <a:t>go</a:t>
            </a:r>
            <a:r>
              <a:rPr lang="es-ES" i="1" dirty="0"/>
              <a:t> </a:t>
            </a:r>
            <a:r>
              <a:rPr lang="es-ES" i="1" dirty="0" err="1"/>
              <a:t>down</a:t>
            </a:r>
            <a:endParaRPr lang="es-ES" i="1" dirty="0"/>
          </a:p>
          <a:p>
            <a:r>
              <a:rPr lang="es-ES" i="1" dirty="0" smtClean="0"/>
              <a:t>¿</a:t>
            </a:r>
            <a:r>
              <a:rPr lang="es-ES" i="1" dirty="0"/>
              <a:t>Qué clases y métodos habrá que tocar?</a:t>
            </a:r>
          </a:p>
          <a:p>
            <a:pPr lvl="1"/>
            <a:r>
              <a:rPr lang="es-ES" i="1" dirty="0" err="1" smtClean="0"/>
              <a:t>Room</a:t>
            </a:r>
            <a:endParaRPr lang="es-ES" i="1" dirty="0"/>
          </a:p>
          <a:p>
            <a:pPr lvl="1"/>
            <a:r>
              <a:rPr lang="es-ES" i="1" dirty="0" err="1" smtClean="0"/>
              <a:t>Game</a:t>
            </a:r>
            <a:endParaRPr lang="es-ES" i="1" dirty="0"/>
          </a:p>
          <a:p>
            <a:pPr lvl="1"/>
            <a:r>
              <a:rPr lang="es-ES" i="1" dirty="0" smtClean="0"/>
              <a:t>Están </a:t>
            </a:r>
            <a:r>
              <a:rPr lang="es-ES" i="1" dirty="0"/>
              <a:t>fuertemente acopladas</a:t>
            </a:r>
          </a:p>
          <a:p>
            <a:r>
              <a:rPr lang="es-ES" dirty="0" smtClean="0"/>
              <a:t>Una </a:t>
            </a:r>
            <a:r>
              <a:rPr lang="es-ES" dirty="0"/>
              <a:t>solución al acoplamiento fuerte: el </a:t>
            </a:r>
            <a:r>
              <a:rPr lang="es-ES" b="1" dirty="0"/>
              <a:t>encapsulamiento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5182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6</a:t>
            </a:r>
            <a:r>
              <a:rPr lang="es-ES" dirty="0" smtClean="0"/>
              <a:t>.6 </a:t>
            </a:r>
            <a:r>
              <a:rPr lang="es-ES" dirty="0" smtClean="0"/>
              <a:t>Acoplamiento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32856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Usar encapsulamiento para reducir el acoplamiento</a:t>
            </a:r>
          </a:p>
          <a:p>
            <a:pPr lvl="1"/>
            <a:r>
              <a:rPr lang="es-ES" dirty="0" smtClean="0"/>
              <a:t>Los campos de las clases deben ser ”privados”</a:t>
            </a:r>
          </a:p>
          <a:p>
            <a:r>
              <a:rPr lang="es-ES" dirty="0" smtClean="0"/>
              <a:t>Encapsulación</a:t>
            </a:r>
          </a:p>
          <a:p>
            <a:pPr lvl="1"/>
            <a:r>
              <a:rPr lang="es-ES" dirty="0" smtClean="0"/>
              <a:t>Ocultar la información de la implementación</a:t>
            </a:r>
          </a:p>
          <a:p>
            <a:pPr lvl="2"/>
            <a:r>
              <a:rPr lang="es-ES" dirty="0" smtClean="0"/>
              <a:t>Solo lo </a:t>
            </a:r>
            <a:r>
              <a:rPr lang="es-ES" b="1" i="1" dirty="0" smtClean="0"/>
              <a:t>qué</a:t>
            </a:r>
            <a:r>
              <a:rPr lang="es-ES" dirty="0" smtClean="0"/>
              <a:t> hace una clase debe ser visible, no </a:t>
            </a:r>
            <a:r>
              <a:rPr lang="es-ES" b="1" i="1" dirty="0" smtClean="0"/>
              <a:t>cómo</a:t>
            </a:r>
            <a:r>
              <a:rPr lang="es-ES" dirty="0" smtClean="0"/>
              <a:t> lo hace</a:t>
            </a:r>
          </a:p>
          <a:p>
            <a:pPr lvl="1"/>
            <a:r>
              <a:rPr lang="es-ES" dirty="0" smtClean="0"/>
              <a:t>Hay que declarar los campos como privados y usar un método de acceso para acceder a ellos</a:t>
            </a:r>
          </a:p>
          <a:p>
            <a:pPr lvl="1"/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4" y="4185084"/>
            <a:ext cx="245674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85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539551" y="332656"/>
            <a:ext cx="8486449" cy="5904656"/>
            <a:chOff x="539551" y="332656"/>
            <a:chExt cx="8486449" cy="590465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1" y="332656"/>
              <a:ext cx="8486449" cy="5904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3 Rectángulo"/>
            <p:cNvSpPr/>
            <p:nvPr/>
          </p:nvSpPr>
          <p:spPr>
            <a:xfrm>
              <a:off x="827584" y="5661248"/>
              <a:ext cx="100811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030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20688"/>
            <a:ext cx="8999553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72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" sz="3600" dirty="0"/>
              <a:t>6</a:t>
            </a:r>
            <a:r>
              <a:rPr lang="es-ES" sz="3600" dirty="0" smtClean="0"/>
              <a:t>.7 </a:t>
            </a:r>
            <a:r>
              <a:rPr lang="es-ES" sz="3600" dirty="0" smtClean="0"/>
              <a:t>Diseño dirigido por responsabilidades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22480" y="1600200"/>
            <a:ext cx="6064320" cy="4781127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Asignar </a:t>
            </a:r>
            <a:r>
              <a:rPr lang="es-ES" dirty="0"/>
              <a:t>responsabilidades bien definidas a cada clase</a:t>
            </a:r>
          </a:p>
          <a:p>
            <a:pPr lvl="1"/>
            <a:r>
              <a:rPr lang="es-ES" dirty="0" smtClean="0"/>
              <a:t>¿</a:t>
            </a:r>
            <a:r>
              <a:rPr lang="es-ES" dirty="0"/>
              <a:t>En qué clase habrá que poner un nuevo método?</a:t>
            </a:r>
          </a:p>
          <a:p>
            <a:pPr lvl="1"/>
            <a:r>
              <a:rPr lang="es-ES" dirty="0" smtClean="0"/>
              <a:t>Cada </a:t>
            </a:r>
            <a:r>
              <a:rPr lang="es-ES" dirty="0"/>
              <a:t>clase es responsable de gestionar sus propios datos</a:t>
            </a:r>
          </a:p>
          <a:p>
            <a:r>
              <a:rPr lang="es-ES" dirty="0" smtClean="0"/>
              <a:t>La </a:t>
            </a:r>
            <a:r>
              <a:rPr lang="es-ES" dirty="0"/>
              <a:t>clase que posee unos datos tiene que ser responsable </a:t>
            </a:r>
            <a:r>
              <a:rPr lang="es-ES" dirty="0" smtClean="0"/>
              <a:t>de procesarlos</a:t>
            </a:r>
            <a:endParaRPr lang="es-ES" dirty="0"/>
          </a:p>
          <a:p>
            <a:pPr lvl="1"/>
            <a:r>
              <a:rPr lang="es-ES" dirty="0" smtClean="0"/>
              <a:t>Un </a:t>
            </a:r>
            <a:r>
              <a:rPr lang="es-ES" dirty="0"/>
              <a:t>buen diseño dirigido por responsabilidades conduce </a:t>
            </a:r>
            <a:r>
              <a:rPr lang="es-ES" dirty="0" smtClean="0"/>
              <a:t>a reducir </a:t>
            </a:r>
            <a:r>
              <a:rPr lang="es-ES" dirty="0"/>
              <a:t>el grado de </a:t>
            </a:r>
            <a:r>
              <a:rPr lang="es-ES" dirty="0" smtClean="0"/>
              <a:t>acoplamiento</a:t>
            </a:r>
            <a:endParaRPr lang="es-E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1938912" cy="446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00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S" dirty="0"/>
              <a:t>6</a:t>
            </a:r>
            <a:r>
              <a:rPr lang="es-ES" dirty="0" smtClean="0"/>
              <a:t>.8 </a:t>
            </a:r>
            <a:r>
              <a:rPr lang="es-ES" dirty="0" smtClean="0"/>
              <a:t>Localización de cambios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59832" y="1600200"/>
            <a:ext cx="5626968" cy="4525963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Uno </a:t>
            </a:r>
            <a:r>
              <a:rPr lang="es-ES" dirty="0"/>
              <a:t>de los objetivos de un buen diseño de clases </a:t>
            </a:r>
            <a:r>
              <a:rPr lang="es-ES" dirty="0" smtClean="0"/>
              <a:t>es facilitar </a:t>
            </a:r>
            <a:r>
              <a:rPr lang="es-ES" dirty="0"/>
              <a:t>la localización de los cambios</a:t>
            </a:r>
          </a:p>
          <a:p>
            <a:pPr lvl="1"/>
            <a:r>
              <a:rPr lang="es-ES" dirty="0" smtClean="0"/>
              <a:t>Las </a:t>
            </a:r>
            <a:r>
              <a:rPr lang="es-ES" dirty="0"/>
              <a:t>modificaciones en una clase deberían tener </a:t>
            </a:r>
            <a:r>
              <a:rPr lang="es-ES" dirty="0" smtClean="0"/>
              <a:t>efectos mínimos </a:t>
            </a:r>
            <a:r>
              <a:rPr lang="es-ES" dirty="0"/>
              <a:t>sobre las otras clases</a:t>
            </a:r>
          </a:p>
          <a:p>
            <a:pPr lvl="1"/>
            <a:r>
              <a:rPr lang="es-ES" dirty="0" smtClean="0"/>
              <a:t>Por </a:t>
            </a:r>
            <a:r>
              <a:rPr lang="es-ES" dirty="0"/>
              <a:t>eso hay que evitar definir campos públicos y </a:t>
            </a:r>
            <a:r>
              <a:rPr lang="es-ES" dirty="0" smtClean="0"/>
              <a:t>definir claramente </a:t>
            </a:r>
            <a:r>
              <a:rPr lang="es-ES" dirty="0"/>
              <a:t>la interfaz de uso de la clase como un </a:t>
            </a:r>
            <a:r>
              <a:rPr lang="es-ES" dirty="0" smtClean="0"/>
              <a:t>conjunto de </a:t>
            </a:r>
            <a:r>
              <a:rPr lang="es-ES" dirty="0"/>
              <a:t>métodos públicos</a:t>
            </a:r>
          </a:p>
          <a:p>
            <a:pPr lvl="1"/>
            <a:r>
              <a:rPr lang="es-ES" dirty="0" smtClean="0"/>
              <a:t>Los </a:t>
            </a:r>
            <a:r>
              <a:rPr lang="es-ES" dirty="0"/>
              <a:t>métodos públicos de la clase no deberían cambiar</a:t>
            </a:r>
          </a:p>
          <a:p>
            <a:pPr lvl="2"/>
            <a:r>
              <a:rPr lang="es-ES" dirty="0" smtClean="0"/>
              <a:t>Si </a:t>
            </a:r>
            <a:r>
              <a:rPr lang="es-ES" dirty="0"/>
              <a:t>acaso añadir otros nuevos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9"/>
            <a:ext cx="252627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21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6.9 Acoplamiento </a:t>
            </a:r>
            <a:r>
              <a:rPr lang="es-ES" dirty="0"/>
              <a:t>implícito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Cuando una clase depende de la información interna </a:t>
            </a:r>
            <a:r>
              <a:rPr lang="es-ES" dirty="0" smtClean="0"/>
              <a:t>de otra </a:t>
            </a:r>
            <a:r>
              <a:rPr lang="es-ES" dirty="0"/>
              <a:t>pero esta dependencia no es inmediatamente obvia</a:t>
            </a:r>
          </a:p>
          <a:p>
            <a:r>
              <a:rPr lang="es-ES" dirty="0" smtClean="0"/>
              <a:t>El </a:t>
            </a:r>
            <a:r>
              <a:rPr lang="es-ES" dirty="0"/>
              <a:t>uso de campos públicos puede ser obvio</a:t>
            </a:r>
          </a:p>
          <a:p>
            <a:pPr lvl="1"/>
            <a:r>
              <a:rPr lang="es-ES" dirty="0" smtClean="0"/>
              <a:t>Si </a:t>
            </a:r>
            <a:r>
              <a:rPr lang="es-ES" dirty="0"/>
              <a:t>se cambian se producirán errores al compilar las clases </a:t>
            </a:r>
            <a:r>
              <a:rPr lang="es-ES" dirty="0" smtClean="0"/>
              <a:t>que los </a:t>
            </a:r>
            <a:r>
              <a:rPr lang="es-ES" dirty="0"/>
              <a:t>usen</a:t>
            </a:r>
          </a:p>
          <a:p>
            <a:r>
              <a:rPr lang="es-ES" dirty="0" smtClean="0"/>
              <a:t>Pero </a:t>
            </a:r>
            <a:r>
              <a:rPr lang="es-ES" dirty="0"/>
              <a:t>hay casos más difíciles de detectar</a:t>
            </a:r>
          </a:p>
          <a:p>
            <a:pPr lvl="1"/>
            <a:r>
              <a:rPr lang="es-ES" dirty="0" smtClean="0"/>
              <a:t>Ejemplo</a:t>
            </a:r>
            <a:r>
              <a:rPr lang="es-ES" dirty="0"/>
              <a:t>: ¿qué pasa si se quieren añadir más comandos en </a:t>
            </a:r>
            <a:r>
              <a:rPr lang="es-ES" dirty="0" smtClean="0"/>
              <a:t>el juego</a:t>
            </a:r>
            <a:r>
              <a:rPr lang="es-ES" dirty="0"/>
              <a:t>?</a:t>
            </a:r>
          </a:p>
          <a:p>
            <a:pPr lvl="1"/>
            <a:r>
              <a:rPr lang="es-ES" dirty="0" smtClean="0"/>
              <a:t>Ejercicio</a:t>
            </a:r>
            <a:r>
              <a:rPr lang="es-ES" dirty="0"/>
              <a:t>: Agrega el comando “</a:t>
            </a:r>
            <a:r>
              <a:rPr lang="es-ES" dirty="0" err="1"/>
              <a:t>eat</a:t>
            </a:r>
            <a:r>
              <a:rPr lang="es-ES" dirty="0"/>
              <a:t>” para que cuando se </a:t>
            </a:r>
            <a:r>
              <a:rPr lang="es-ES" dirty="0" smtClean="0"/>
              <a:t>ejecute </a:t>
            </a:r>
            <a:r>
              <a:rPr lang="en-US" dirty="0" err="1" smtClean="0"/>
              <a:t>aparezca</a:t>
            </a:r>
            <a:r>
              <a:rPr lang="en-US" dirty="0" smtClean="0"/>
              <a:t> </a:t>
            </a:r>
            <a:r>
              <a:rPr lang="en-US" dirty="0"/>
              <a:t>el </a:t>
            </a:r>
            <a:r>
              <a:rPr lang="en-US" dirty="0" err="1"/>
              <a:t>texto</a:t>
            </a:r>
            <a:r>
              <a:rPr lang="en-US" dirty="0"/>
              <a:t> “I have eaten and I am not more hungry”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97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6.10 Planificación por adelantado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Al diseñar clases hay que pensar cómo podrían </a:t>
            </a:r>
            <a:r>
              <a:rPr lang="es-ES" dirty="0" smtClean="0"/>
              <a:t>ampliarse en </a:t>
            </a:r>
            <a:r>
              <a:rPr lang="es-ES" dirty="0"/>
              <a:t>el futuro</a:t>
            </a:r>
          </a:p>
          <a:p>
            <a:pPr lvl="1"/>
            <a:r>
              <a:rPr lang="es-ES" dirty="0" smtClean="0"/>
              <a:t>¿</a:t>
            </a:r>
            <a:r>
              <a:rPr lang="es-ES" dirty="0"/>
              <a:t>Qué podrá cambiar?</a:t>
            </a:r>
          </a:p>
          <a:p>
            <a:pPr lvl="1"/>
            <a:r>
              <a:rPr lang="es-ES" dirty="0" smtClean="0"/>
              <a:t>La </a:t>
            </a:r>
            <a:r>
              <a:rPr lang="es-ES" dirty="0"/>
              <a:t>encapsulación ayuda mucho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623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837760" cy="31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348" y="1511445"/>
            <a:ext cx="2461364" cy="16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136" y="3317522"/>
            <a:ext cx="2141639" cy="144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es-ES" dirty="0"/>
              <a:t>6</a:t>
            </a:r>
            <a:r>
              <a:rPr lang="es-ES" dirty="0" smtClean="0"/>
              <a:t>.11 </a:t>
            </a:r>
            <a:r>
              <a:rPr lang="es-ES" dirty="0" smtClean="0"/>
              <a:t>Cohesión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71800" y="1463570"/>
            <a:ext cx="5934639" cy="1540768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Cohesión de Métodos</a:t>
            </a:r>
          </a:p>
          <a:p>
            <a:pPr lvl="1"/>
            <a:r>
              <a:rPr lang="es-ES" dirty="0" smtClean="0"/>
              <a:t>Cada método debería ser responsable de una y sólo una tarea bien definida</a:t>
            </a:r>
            <a:endParaRPr lang="es-ES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2843808" y="3222306"/>
            <a:ext cx="5934639" cy="1540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Cohesión de Clases</a:t>
            </a:r>
          </a:p>
          <a:p>
            <a:pPr lvl="1"/>
            <a:r>
              <a:rPr lang="es-ES" dirty="0" smtClean="0"/>
              <a:t>Cada clase debe representar una única entidad bien definida en el dominio del problema</a:t>
            </a:r>
            <a:endParaRPr lang="es-ES" dirty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467544" y="5157192"/>
            <a:ext cx="7920880" cy="8897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La cohesión es importante para la “legibilidad” y la reusabilidad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215006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6</a:t>
            </a:r>
            <a:r>
              <a:rPr lang="es-ES" dirty="0" smtClean="0"/>
              <a:t>.12 </a:t>
            </a:r>
            <a:r>
              <a:rPr lang="es-ES" dirty="0" smtClean="0"/>
              <a:t>Refactorización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29577" y="1340768"/>
            <a:ext cx="6357223" cy="5328592"/>
          </a:xfrm>
        </p:spPr>
        <p:txBody>
          <a:bodyPr>
            <a:normAutofit fontScale="62500" lnSpcReduction="20000"/>
          </a:bodyPr>
          <a:lstStyle/>
          <a:p>
            <a:r>
              <a:rPr lang="es-ES" dirty="0"/>
              <a:t>Al ir modificando las clases normalmente se va </a:t>
            </a:r>
            <a:r>
              <a:rPr lang="es-ES" dirty="0" smtClean="0"/>
              <a:t>añadiendo más </a:t>
            </a:r>
            <a:r>
              <a:rPr lang="es-ES" dirty="0"/>
              <a:t>y más código</a:t>
            </a:r>
          </a:p>
          <a:p>
            <a:pPr lvl="1"/>
            <a:r>
              <a:rPr lang="es-ES" dirty="0" smtClean="0"/>
              <a:t>Las </a:t>
            </a:r>
            <a:r>
              <a:rPr lang="es-ES" dirty="0"/>
              <a:t>clases y los métodos suelen crecer</a:t>
            </a:r>
          </a:p>
          <a:p>
            <a:pPr lvl="1"/>
            <a:r>
              <a:rPr lang="es-ES" dirty="0" smtClean="0"/>
              <a:t>Habrá </a:t>
            </a:r>
            <a:r>
              <a:rPr lang="es-ES" dirty="0"/>
              <a:t>que </a:t>
            </a:r>
            <a:r>
              <a:rPr lang="es-ES" dirty="0" err="1"/>
              <a:t>refactorizar</a:t>
            </a:r>
            <a:r>
              <a:rPr lang="es-ES" dirty="0"/>
              <a:t> para mantener buenos niveles </a:t>
            </a:r>
            <a:r>
              <a:rPr lang="es-ES" dirty="0" smtClean="0"/>
              <a:t>de cohesión </a:t>
            </a:r>
            <a:r>
              <a:rPr lang="es-ES" dirty="0"/>
              <a:t>y bajo acoplamiento</a:t>
            </a:r>
            <a:endParaRPr lang="es-ES" dirty="0" smtClean="0"/>
          </a:p>
          <a:p>
            <a:r>
              <a:rPr lang="es-ES" dirty="0" smtClean="0"/>
              <a:t>La </a:t>
            </a:r>
            <a:r>
              <a:rPr lang="es-ES" dirty="0" smtClean="0"/>
              <a:t>refactorización consiste en repensar y rediseñar las estructuras de las clases y los métodos</a:t>
            </a:r>
          </a:p>
          <a:p>
            <a:r>
              <a:rPr lang="es-ES" dirty="0" smtClean="0"/>
              <a:t>Métodos: </a:t>
            </a:r>
          </a:p>
          <a:p>
            <a:pPr lvl="1"/>
            <a:r>
              <a:rPr lang="es-ES" dirty="0"/>
              <a:t>C</a:t>
            </a:r>
            <a:r>
              <a:rPr lang="es-ES" dirty="0" smtClean="0"/>
              <a:t>onvertir una secuencia de sentencias del cuerpo de un método en un método </a:t>
            </a:r>
            <a:r>
              <a:rPr lang="es-ES" dirty="0" smtClean="0"/>
              <a:t>nuevo</a:t>
            </a:r>
          </a:p>
          <a:p>
            <a:pPr lvl="2"/>
            <a:r>
              <a:rPr lang="es-ES" dirty="0"/>
              <a:t>Un método es demasiado largo si hace más de una </a:t>
            </a:r>
            <a:r>
              <a:rPr lang="es-ES" dirty="0" smtClean="0"/>
              <a:t>tarea lógica</a:t>
            </a:r>
            <a:endParaRPr lang="es-ES" dirty="0"/>
          </a:p>
          <a:p>
            <a:r>
              <a:rPr lang="es-ES" dirty="0" smtClean="0"/>
              <a:t>Clases</a:t>
            </a:r>
            <a:r>
              <a:rPr lang="es-ES" dirty="0" smtClean="0"/>
              <a:t>: </a:t>
            </a:r>
          </a:p>
          <a:p>
            <a:pPr lvl="1"/>
            <a:r>
              <a:rPr lang="es-ES" dirty="0" smtClean="0"/>
              <a:t>Tomar partes de una clase y crear una nueva clase a partir de </a:t>
            </a:r>
            <a:r>
              <a:rPr lang="es-ES" dirty="0" smtClean="0"/>
              <a:t>ella</a:t>
            </a:r>
          </a:p>
          <a:p>
            <a:pPr lvl="2"/>
            <a:r>
              <a:rPr lang="es-ES" dirty="0" smtClean="0"/>
              <a:t>Una </a:t>
            </a:r>
            <a:r>
              <a:rPr lang="es-ES" dirty="0"/>
              <a:t>clase es demasiado compleja si representa más </a:t>
            </a:r>
            <a:r>
              <a:rPr lang="es-ES" dirty="0" smtClean="0"/>
              <a:t>de una </a:t>
            </a:r>
            <a:r>
              <a:rPr lang="es-ES" dirty="0"/>
              <a:t>entidad </a:t>
            </a:r>
            <a:r>
              <a:rPr lang="es-ES" dirty="0" smtClean="0"/>
              <a:t>lógica</a:t>
            </a:r>
            <a:endParaRPr lang="es-ES" dirty="0" smtClean="0"/>
          </a:p>
          <a:p>
            <a:r>
              <a:rPr lang="es-ES" dirty="0" smtClean="0"/>
              <a:t>Pruebas</a:t>
            </a:r>
          </a:p>
          <a:p>
            <a:pPr lvl="1"/>
            <a:r>
              <a:rPr lang="es-ES" dirty="0" smtClean="0"/>
              <a:t>Es importante realizar pruebas que garanticen el buen funcionamiento de los cambios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/>
              <a:t>6</a:t>
            </a:r>
            <a:r>
              <a:rPr lang="es-ES" dirty="0" smtClean="0"/>
              <a:t>.13.1 </a:t>
            </a:r>
            <a:r>
              <a:rPr lang="es-ES" dirty="0" smtClean="0"/>
              <a:t>Tipos enumerados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7" y="2780928"/>
            <a:ext cx="8037548" cy="390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33466"/>
            <a:ext cx="8640960" cy="143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8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50" y="613284"/>
            <a:ext cx="6660189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86" y="1981436"/>
            <a:ext cx="7780645" cy="130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86" y="3717032"/>
            <a:ext cx="7594762" cy="241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0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200" dirty="0"/>
              <a:t>6</a:t>
            </a:r>
            <a:r>
              <a:rPr lang="es-ES" sz="3200" dirty="0" smtClean="0"/>
              <a:t>.15 </a:t>
            </a:r>
            <a:r>
              <a:rPr lang="es-ES" sz="3200" dirty="0" smtClean="0"/>
              <a:t>Ejecutar un programa fuera de </a:t>
            </a:r>
            <a:r>
              <a:rPr lang="es-ES" sz="3200" dirty="0" err="1" smtClean="0"/>
              <a:t>Buej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Métodos de clase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3044" y="5373216"/>
            <a:ext cx="8229600" cy="1152128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/>
              <a:t>Los métodos de clases no pueden utilizar ni los campos ni los métodos de las instancias definidos en la clase</a:t>
            </a:r>
          </a:p>
          <a:p>
            <a:r>
              <a:rPr lang="es-ES" dirty="0" smtClean="0"/>
              <a:t>Un método de clase solo puede invocar a otros métodos de clases definidos en su propia clase</a:t>
            </a:r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484784"/>
            <a:ext cx="800060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método “</a:t>
            </a:r>
            <a:r>
              <a:rPr lang="es-ES" dirty="0" err="1" smtClean="0"/>
              <a:t>main</a:t>
            </a:r>
            <a:r>
              <a:rPr lang="es-ES" dirty="0" smtClean="0"/>
              <a:t>”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822265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main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07118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dirty="0" smtClean="0"/>
              <a:t>Desarrollar fuera del </a:t>
            </a:r>
            <a:r>
              <a:rPr lang="es-ES" dirty="0" err="1" smtClean="0"/>
              <a:t>BlueJ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052736"/>
            <a:ext cx="727266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23863"/>
            <a:ext cx="83820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69342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6.2 Juego </a:t>
            </a:r>
            <a:r>
              <a:rPr lang="es-ES" dirty="0" err="1"/>
              <a:t>world</a:t>
            </a:r>
            <a:r>
              <a:rPr lang="es-ES" dirty="0"/>
              <a:t>-of-</a:t>
            </a:r>
            <a:r>
              <a:rPr lang="es-ES" dirty="0" err="1"/>
              <a:t>zuul</a:t>
            </a:r>
            <a:r>
              <a:rPr lang="es-ES" dirty="0"/>
              <a:t> “malo”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Juego de aventuras</a:t>
            </a:r>
          </a:p>
          <a:p>
            <a:pPr lvl="1"/>
            <a:r>
              <a:rPr lang="es-ES" dirty="0" smtClean="0"/>
              <a:t>Veremos </a:t>
            </a:r>
            <a:r>
              <a:rPr lang="es-ES" dirty="0"/>
              <a:t>cómo ir mejorando el diseño </a:t>
            </a:r>
            <a:r>
              <a:rPr lang="es-ES" dirty="0" smtClean="0"/>
              <a:t>inicial</a:t>
            </a:r>
          </a:p>
          <a:p>
            <a:r>
              <a:rPr lang="en-US" i="1" dirty="0"/>
              <a:t>Colossal Cave Adventure </a:t>
            </a:r>
            <a:r>
              <a:rPr lang="en-US" dirty="0"/>
              <a:t>(Will Crowder, ’70)</a:t>
            </a:r>
          </a:p>
          <a:p>
            <a:pPr lvl="1"/>
            <a:r>
              <a:rPr lang="es-ES" dirty="0" smtClean="0"/>
              <a:t>Juego </a:t>
            </a:r>
            <a:r>
              <a:rPr lang="es-ES" dirty="0"/>
              <a:t>que trata de encontrar un camino a través de </a:t>
            </a:r>
            <a:r>
              <a:rPr lang="es-ES" dirty="0" smtClean="0"/>
              <a:t>un complejo </a:t>
            </a:r>
            <a:r>
              <a:rPr lang="es-ES" dirty="0"/>
              <a:t>sistema de cuevas, ubicar el tesoro escondido, </a:t>
            </a:r>
            <a:r>
              <a:rPr lang="es-ES" dirty="0" smtClean="0"/>
              <a:t>usar palabras </a:t>
            </a:r>
            <a:r>
              <a:rPr lang="es-ES" dirty="0"/>
              <a:t>secretas y otros misterios, todo ello con el </a:t>
            </a:r>
            <a:r>
              <a:rPr lang="es-ES" dirty="0" smtClean="0"/>
              <a:t>propósito de </a:t>
            </a:r>
            <a:r>
              <a:rPr lang="es-ES" dirty="0"/>
              <a:t>obtener el máximo número de puntos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85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dirty="0"/>
              <a:t>Ejemplo de código no muy </a:t>
            </a:r>
            <a:r>
              <a:rPr lang="es-ES" dirty="0" smtClean="0"/>
              <a:t>ejemplar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>
            <a:normAutofit/>
          </a:bodyPr>
          <a:lstStyle/>
          <a:p>
            <a:r>
              <a:rPr lang="es-ES" dirty="0" smtClean="0"/>
              <a:t>chapter06/</a:t>
            </a:r>
            <a:r>
              <a:rPr lang="es-ES" dirty="0" err="1" smtClean="0"/>
              <a:t>zuul-bad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59055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63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Clases de </a:t>
            </a:r>
            <a:r>
              <a:rPr lang="es-ES" dirty="0" err="1" smtClean="0"/>
              <a:t>zuul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Clase </a:t>
            </a:r>
            <a:r>
              <a:rPr lang="es-ES" dirty="0" err="1"/>
              <a:t>Game</a:t>
            </a:r>
            <a:endParaRPr lang="es-ES" dirty="0"/>
          </a:p>
          <a:p>
            <a:pPr lvl="1"/>
            <a:r>
              <a:rPr lang="es-ES" dirty="0" smtClean="0"/>
              <a:t>Clase </a:t>
            </a:r>
            <a:r>
              <a:rPr lang="es-ES" dirty="0"/>
              <a:t>principal que inicia el juego y permite empezar un </a:t>
            </a:r>
            <a:r>
              <a:rPr lang="es-ES" dirty="0" smtClean="0"/>
              <a:t>ciclo de </a:t>
            </a:r>
            <a:r>
              <a:rPr lang="es-ES" dirty="0"/>
              <a:t>lectura y ejecución de comandos</a:t>
            </a:r>
          </a:p>
          <a:p>
            <a:pPr lvl="1"/>
            <a:r>
              <a:rPr lang="es-ES" dirty="0" smtClean="0"/>
              <a:t>También </a:t>
            </a:r>
            <a:r>
              <a:rPr lang="es-ES" dirty="0"/>
              <a:t>tiene el código que implementa cada comando</a:t>
            </a:r>
          </a:p>
          <a:p>
            <a:r>
              <a:rPr lang="es-ES" dirty="0" smtClean="0"/>
              <a:t>Clase </a:t>
            </a:r>
            <a:r>
              <a:rPr lang="es-ES" dirty="0" err="1"/>
              <a:t>CommandWords</a:t>
            </a:r>
            <a:endParaRPr lang="es-ES" dirty="0"/>
          </a:p>
          <a:p>
            <a:pPr lvl="1"/>
            <a:r>
              <a:rPr lang="es-ES" dirty="0" smtClean="0"/>
              <a:t>Define </a:t>
            </a:r>
            <a:r>
              <a:rPr lang="es-ES" dirty="0"/>
              <a:t>todas las palabras de posibles comandos</a:t>
            </a:r>
          </a:p>
          <a:p>
            <a:r>
              <a:rPr lang="es-ES" dirty="0" smtClean="0"/>
              <a:t>Clase </a:t>
            </a:r>
            <a:r>
              <a:rPr lang="es-ES" dirty="0" err="1"/>
              <a:t>Command</a:t>
            </a:r>
            <a:endParaRPr lang="es-ES" dirty="0"/>
          </a:p>
          <a:p>
            <a:pPr lvl="1"/>
            <a:r>
              <a:rPr lang="es-ES" dirty="0" smtClean="0"/>
              <a:t>Representa </a:t>
            </a:r>
            <a:r>
              <a:rPr lang="es-ES" dirty="0"/>
              <a:t>un comando introducido por el usuario y </a:t>
            </a:r>
            <a:r>
              <a:rPr lang="es-ES" dirty="0" smtClean="0"/>
              <a:t>permite controlar </a:t>
            </a:r>
            <a:r>
              <a:rPr lang="es-ES" dirty="0"/>
              <a:t>si es válido y considerar por separado la primera </a:t>
            </a:r>
            <a:r>
              <a:rPr lang="es-ES" dirty="0" smtClean="0"/>
              <a:t>y segunda </a:t>
            </a:r>
            <a:r>
              <a:rPr lang="es-ES" dirty="0"/>
              <a:t>palabras</a:t>
            </a:r>
          </a:p>
          <a:p>
            <a:r>
              <a:rPr lang="es-ES" dirty="0" smtClean="0"/>
              <a:t>Clase </a:t>
            </a:r>
            <a:r>
              <a:rPr lang="es-ES" dirty="0" err="1"/>
              <a:t>Room</a:t>
            </a:r>
            <a:endParaRPr lang="es-ES" dirty="0"/>
          </a:p>
          <a:p>
            <a:pPr lvl="1"/>
            <a:r>
              <a:rPr lang="es-ES" dirty="0" smtClean="0"/>
              <a:t>Representa </a:t>
            </a:r>
            <a:r>
              <a:rPr lang="es-ES" dirty="0"/>
              <a:t>una habitación que puede tener varias </a:t>
            </a:r>
            <a:r>
              <a:rPr lang="es-ES" dirty="0" smtClean="0"/>
              <a:t>salidas para </a:t>
            </a:r>
            <a:r>
              <a:rPr lang="es-ES" dirty="0"/>
              <a:t>ir a otras habitaciones</a:t>
            </a:r>
          </a:p>
          <a:p>
            <a:r>
              <a:rPr lang="es-ES" dirty="0" smtClean="0"/>
              <a:t>Clase </a:t>
            </a:r>
            <a:r>
              <a:rPr lang="es-ES" dirty="0" err="1"/>
              <a:t>Parser</a:t>
            </a:r>
            <a:endParaRPr lang="es-ES" dirty="0"/>
          </a:p>
          <a:p>
            <a:pPr lvl="1"/>
            <a:r>
              <a:rPr lang="es-ES" dirty="0" smtClean="0"/>
              <a:t>Se </a:t>
            </a:r>
            <a:r>
              <a:rPr lang="es-ES" dirty="0"/>
              <a:t>encarga de interpretar la entrada del usuario y trata </a:t>
            </a:r>
            <a:r>
              <a:rPr lang="es-ES" dirty="0" smtClean="0"/>
              <a:t>de crear </a:t>
            </a:r>
            <a:r>
              <a:rPr lang="es-ES" dirty="0"/>
              <a:t>los objetos </a:t>
            </a:r>
            <a:r>
              <a:rPr lang="es-ES" dirty="0" err="1"/>
              <a:t>Command</a:t>
            </a:r>
            <a:r>
              <a:rPr lang="es-ES" dirty="0"/>
              <a:t> correspondientes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70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Diseño de clases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/>
              <a:t>Características de un buen programa</a:t>
            </a:r>
          </a:p>
          <a:p>
            <a:pPr lvl="1"/>
            <a:r>
              <a:rPr lang="es-ES" dirty="0" smtClean="0"/>
              <a:t>Fácil </a:t>
            </a:r>
            <a:r>
              <a:rPr lang="es-ES" dirty="0"/>
              <a:t>de entender</a:t>
            </a:r>
          </a:p>
          <a:p>
            <a:pPr lvl="1"/>
            <a:r>
              <a:rPr lang="es-ES" dirty="0" err="1" smtClean="0"/>
              <a:t>Mantenible</a:t>
            </a:r>
            <a:endParaRPr lang="es-ES" dirty="0"/>
          </a:p>
          <a:p>
            <a:pPr lvl="1"/>
            <a:r>
              <a:rPr lang="es-ES" dirty="0" smtClean="0"/>
              <a:t>Reutilizable</a:t>
            </a:r>
            <a:endParaRPr lang="es-ES" dirty="0"/>
          </a:p>
          <a:p>
            <a:r>
              <a:rPr lang="es-ES" dirty="0" smtClean="0"/>
              <a:t>Hay </a:t>
            </a:r>
            <a:r>
              <a:rPr lang="es-ES" dirty="0"/>
              <a:t>principios de diseño que ayudan en el diseño de </a:t>
            </a:r>
            <a:r>
              <a:rPr lang="es-ES" dirty="0" smtClean="0"/>
              <a:t>las clases </a:t>
            </a:r>
            <a:r>
              <a:rPr lang="es-ES" dirty="0"/>
              <a:t>y la estructura del programa:</a:t>
            </a:r>
          </a:p>
          <a:p>
            <a:pPr lvl="1"/>
            <a:r>
              <a:rPr lang="es-ES" dirty="0"/>
              <a:t>Acoplamiento y </a:t>
            </a:r>
            <a:r>
              <a:rPr lang="es-ES" dirty="0" smtClean="0"/>
              <a:t>cohesión</a:t>
            </a:r>
          </a:p>
          <a:p>
            <a:pPr lvl="1"/>
            <a:r>
              <a:rPr lang="es-ES" dirty="0" smtClean="0"/>
              <a:t>Diseño </a:t>
            </a:r>
            <a:r>
              <a:rPr lang="es-ES" dirty="0"/>
              <a:t>dirigido por responsabilidades</a:t>
            </a:r>
          </a:p>
          <a:p>
            <a:pPr lvl="1"/>
            <a:r>
              <a:rPr lang="es-ES" dirty="0" smtClean="0"/>
              <a:t>Refactorización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8799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s-ES" sz="3200" dirty="0"/>
              <a:t>6</a:t>
            </a:r>
            <a:r>
              <a:rPr lang="es-ES" sz="3200" dirty="0" smtClean="0"/>
              <a:t>.3 </a:t>
            </a:r>
            <a:r>
              <a:rPr lang="es-ES" sz="3200" dirty="0" smtClean="0"/>
              <a:t>Introducción al “acoplamiento” y a la “cohesión”</a:t>
            </a:r>
            <a:endParaRPr lang="es-ES" sz="32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915816" y="1700808"/>
            <a:ext cx="5904656" cy="4752528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ACOPLAMIENTO</a:t>
            </a:r>
          </a:p>
          <a:p>
            <a:pPr lvl="1"/>
            <a:r>
              <a:rPr lang="es-ES" dirty="0"/>
              <a:t>I</a:t>
            </a:r>
            <a:r>
              <a:rPr lang="es-ES" dirty="0" smtClean="0"/>
              <a:t>nterconectividad </a:t>
            </a:r>
            <a:r>
              <a:rPr lang="es-ES" dirty="0"/>
              <a:t>de las clases</a:t>
            </a:r>
          </a:p>
          <a:p>
            <a:pPr lvl="2"/>
            <a:r>
              <a:rPr lang="es-ES" dirty="0" smtClean="0"/>
              <a:t>Si </a:t>
            </a:r>
            <a:r>
              <a:rPr lang="es-ES" dirty="0"/>
              <a:t>dos clases dependen mutuamente en muchos detalles se </a:t>
            </a:r>
            <a:r>
              <a:rPr lang="es-ES" dirty="0" smtClean="0"/>
              <a:t>dice que </a:t>
            </a:r>
            <a:r>
              <a:rPr lang="es-ES" dirty="0"/>
              <a:t>están fuertemente acopladas</a:t>
            </a:r>
          </a:p>
          <a:p>
            <a:pPr lvl="1"/>
            <a:r>
              <a:rPr lang="es-ES" dirty="0" smtClean="0"/>
              <a:t>Una </a:t>
            </a:r>
            <a:r>
              <a:rPr lang="es-ES" dirty="0" smtClean="0"/>
              <a:t>estructura de clases Fuertemente acopladas, un cambio en una clase hace necesario también el cambio en otras varias clases</a:t>
            </a:r>
          </a:p>
          <a:p>
            <a:pPr lvl="2"/>
            <a:r>
              <a:rPr lang="es-ES" dirty="0" smtClean="0"/>
              <a:t>Esto hay que evitarlo</a:t>
            </a:r>
          </a:p>
          <a:p>
            <a:pPr lvl="2"/>
            <a:r>
              <a:rPr lang="es-ES" dirty="0" smtClean="0"/>
              <a:t>Debemos lograr un acoplamiento </a:t>
            </a:r>
            <a:r>
              <a:rPr lang="es-ES" dirty="0" smtClean="0"/>
              <a:t>débil</a:t>
            </a:r>
          </a:p>
          <a:p>
            <a:pPr lvl="1"/>
            <a:r>
              <a:rPr lang="es-ES" dirty="0"/>
              <a:t>Una buena propiedad es el acoplamiento débil</a:t>
            </a:r>
          </a:p>
          <a:p>
            <a:pPr lvl="2"/>
            <a:r>
              <a:rPr lang="es-ES" dirty="0"/>
              <a:t>Que las clases sean lo más independientes posibles</a:t>
            </a:r>
          </a:p>
          <a:p>
            <a:pPr lvl="2"/>
            <a:r>
              <a:rPr lang="es-ES" dirty="0"/>
              <a:t> Y que se comuniquen a través de pequeñas interfaces bien </a:t>
            </a:r>
            <a:r>
              <a:rPr lang="es-ES" dirty="0" smtClean="0"/>
              <a:t>definidas</a:t>
            </a:r>
            <a:endParaRPr lang="es-E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556792"/>
            <a:ext cx="209533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763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Cohesión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3768" y="1196752"/>
            <a:ext cx="6336704" cy="5472608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Cohesión</a:t>
            </a:r>
          </a:p>
          <a:p>
            <a:pPr lvl="1"/>
            <a:r>
              <a:rPr lang="es-ES" dirty="0" smtClean="0"/>
              <a:t>Se </a:t>
            </a:r>
            <a:r>
              <a:rPr lang="es-ES" dirty="0"/>
              <a:t>relaciona con el número y la diversidad de tareas de las que es responsable una sola unidad de la </a:t>
            </a:r>
            <a:r>
              <a:rPr lang="es-ES" dirty="0" smtClean="0"/>
              <a:t>aplicación</a:t>
            </a:r>
          </a:p>
          <a:p>
            <a:pPr lvl="2"/>
            <a:r>
              <a:rPr lang="es-ES" dirty="0"/>
              <a:t>Cuánto se ajusta una unidad de código a una tarea lógica o a una entidad</a:t>
            </a:r>
          </a:p>
          <a:p>
            <a:pPr lvl="3"/>
            <a:r>
              <a:rPr lang="es-ES" dirty="0" smtClean="0"/>
              <a:t>El </a:t>
            </a:r>
            <a:r>
              <a:rPr lang="es-ES" dirty="0"/>
              <a:t>número y diversidad de tareas que se asignan a una unidad</a:t>
            </a:r>
          </a:p>
          <a:p>
            <a:r>
              <a:rPr lang="es-ES" dirty="0" smtClean="0"/>
              <a:t>Una </a:t>
            </a:r>
            <a:r>
              <a:rPr lang="es-ES" dirty="0"/>
              <a:t>buena propiedad es una alto grado de cohesión</a:t>
            </a:r>
          </a:p>
          <a:p>
            <a:pPr lvl="1"/>
            <a:r>
              <a:rPr lang="es-ES" dirty="0" smtClean="0"/>
              <a:t>Cada </a:t>
            </a:r>
            <a:r>
              <a:rPr lang="es-ES" dirty="0"/>
              <a:t>unidad de código (método, clase o módulo) es </a:t>
            </a:r>
            <a:r>
              <a:rPr lang="es-ES" dirty="0" smtClean="0"/>
              <a:t>responsable de </a:t>
            </a:r>
            <a:r>
              <a:rPr lang="es-ES" dirty="0"/>
              <a:t>una tarea bien definida o de una entidad</a:t>
            </a:r>
            <a:endParaRPr lang="es-ES" dirty="0" smtClean="0"/>
          </a:p>
          <a:p>
            <a:pPr lvl="2"/>
            <a:r>
              <a:rPr lang="es-ES" dirty="0" smtClean="0"/>
              <a:t>Un </a:t>
            </a:r>
            <a:r>
              <a:rPr lang="es-ES" dirty="0" smtClean="0"/>
              <a:t>método debería implementar una operación lógica</a:t>
            </a:r>
          </a:p>
          <a:p>
            <a:pPr lvl="2"/>
            <a:r>
              <a:rPr lang="es-ES" dirty="0" smtClean="0"/>
              <a:t>Una clase debiera representar a un tipo de entidad</a:t>
            </a:r>
          </a:p>
          <a:p>
            <a:r>
              <a:rPr lang="es-ES" dirty="0" smtClean="0"/>
              <a:t>La razón principal de la cohesión es la reusabilidad</a:t>
            </a:r>
          </a:p>
          <a:p>
            <a:pPr lvl="1"/>
            <a:r>
              <a:rPr lang="es-ES" dirty="0" smtClean="0"/>
              <a:t>Si es responsable de algo bien definido, es probable que pueda ser usado en un contexto diferente</a:t>
            </a:r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2016224" cy="488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864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S" dirty="0" smtClean="0"/>
              <a:t>Calidad de diseño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25144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Un </a:t>
            </a:r>
            <a:r>
              <a:rPr lang="es-ES" dirty="0"/>
              <a:t>sistema fuertemente acoplado (esto es, con </a:t>
            </a:r>
            <a:r>
              <a:rPr lang="es-ES" dirty="0" smtClean="0"/>
              <a:t>muchas dependencias </a:t>
            </a:r>
            <a:r>
              <a:rPr lang="es-ES" dirty="0"/>
              <a:t>entre clases)</a:t>
            </a:r>
          </a:p>
          <a:p>
            <a:pPr lvl="1"/>
            <a:r>
              <a:rPr lang="es-ES" dirty="0" smtClean="0"/>
              <a:t>¿</a:t>
            </a:r>
            <a:r>
              <a:rPr lang="es-ES" dirty="0"/>
              <a:t>Será más o menos fácil de modificar?</a:t>
            </a:r>
          </a:p>
          <a:p>
            <a:pPr lvl="1"/>
            <a:r>
              <a:rPr lang="es-ES" dirty="0" smtClean="0"/>
              <a:t>¿</a:t>
            </a:r>
            <a:r>
              <a:rPr lang="es-ES" dirty="0"/>
              <a:t>Afectarán sus cambios a otras clases?</a:t>
            </a:r>
          </a:p>
          <a:p>
            <a:pPr lvl="1"/>
            <a:r>
              <a:rPr lang="es-ES" dirty="0" smtClean="0"/>
              <a:t>¿</a:t>
            </a:r>
            <a:r>
              <a:rPr lang="es-ES" dirty="0"/>
              <a:t>Mejorará su </a:t>
            </a:r>
            <a:r>
              <a:rPr lang="es-ES" dirty="0" err="1"/>
              <a:t>mantenibilidad</a:t>
            </a:r>
            <a:r>
              <a:rPr lang="es-ES" dirty="0"/>
              <a:t>?</a:t>
            </a:r>
          </a:p>
          <a:p>
            <a:r>
              <a:rPr lang="es-ES" dirty="0" smtClean="0"/>
              <a:t>Si </a:t>
            </a:r>
            <a:r>
              <a:rPr lang="es-ES" dirty="0"/>
              <a:t>un método es responsable de una única cosa </a:t>
            </a:r>
            <a:r>
              <a:rPr lang="es-ES" dirty="0" smtClean="0"/>
              <a:t>bien definida </a:t>
            </a:r>
            <a:r>
              <a:rPr lang="es-ES" dirty="0"/>
              <a:t>seguramente podrá ser usado nuevamente en </a:t>
            </a:r>
            <a:r>
              <a:rPr lang="es-ES" dirty="0" smtClean="0"/>
              <a:t>un contexto </a:t>
            </a:r>
            <a:r>
              <a:rPr lang="es-ES" dirty="0"/>
              <a:t>diferente</a:t>
            </a:r>
          </a:p>
          <a:p>
            <a:pPr lvl="1"/>
            <a:r>
              <a:rPr lang="es-ES" dirty="0" smtClean="0"/>
              <a:t>Más </a:t>
            </a:r>
            <a:r>
              <a:rPr lang="es-ES" dirty="0"/>
              <a:t>fácil entender lo que hace</a:t>
            </a:r>
          </a:p>
          <a:p>
            <a:pPr lvl="1"/>
            <a:r>
              <a:rPr lang="es-ES" dirty="0" smtClean="0"/>
              <a:t>Asignar </a:t>
            </a:r>
            <a:r>
              <a:rPr lang="es-ES" dirty="0"/>
              <a:t>nombres más descriptivos</a:t>
            </a:r>
          </a:p>
          <a:p>
            <a:pPr lvl="1"/>
            <a:r>
              <a:rPr lang="es-ES" dirty="0" smtClean="0"/>
              <a:t>Mayor reutilización</a:t>
            </a:r>
          </a:p>
          <a:p>
            <a:r>
              <a:rPr lang="es-ES" dirty="0" smtClean="0"/>
              <a:t>Cohesión </a:t>
            </a:r>
            <a:r>
              <a:rPr lang="es-ES" dirty="0"/>
              <a:t>de métodos</a:t>
            </a:r>
          </a:p>
          <a:p>
            <a:pPr lvl="1"/>
            <a:r>
              <a:rPr lang="es-ES" dirty="0" smtClean="0"/>
              <a:t>Cada </a:t>
            </a:r>
            <a:r>
              <a:rPr lang="es-ES" dirty="0"/>
              <a:t>método debe ser responsable de una y solo una </a:t>
            </a:r>
            <a:r>
              <a:rPr lang="es-ES" dirty="0" smtClean="0"/>
              <a:t>tarea bien </a:t>
            </a:r>
            <a:r>
              <a:rPr lang="es-ES" dirty="0"/>
              <a:t>definida</a:t>
            </a:r>
          </a:p>
          <a:p>
            <a:r>
              <a:rPr lang="es-ES" dirty="0" smtClean="0"/>
              <a:t>Cohesión </a:t>
            </a:r>
            <a:r>
              <a:rPr lang="es-ES" dirty="0"/>
              <a:t>de clases</a:t>
            </a:r>
          </a:p>
          <a:p>
            <a:pPr lvl="1"/>
            <a:r>
              <a:rPr lang="es-ES" dirty="0" smtClean="0"/>
              <a:t>Cada </a:t>
            </a:r>
            <a:r>
              <a:rPr lang="es-ES" dirty="0"/>
              <a:t>clase debe representar una sola entidad bien definida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46165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a 1 - &amp;quot;Programación orientada a objetos&amp;quot;&quot;/&gt;&lt;property id=&quot;20307&quot; value=&quot;257&quot;/&gt;&lt;/object&gt;&lt;object type=&quot;3&quot; unique_id=&quot;10005&quot;&gt;&lt;property id=&quot;20148&quot; value=&quot;5&quot;/&gt;&lt;property id=&quot;20300&quot; value=&quot;Diapositiva 2 - &amp;quot;Biblioteca (packages)de clases&amp;quot;&quot;/&gt;&lt;property id=&quot;20307&quot; value=&quot;258&quot;/&gt;&lt;/object&gt;&lt;object type=&quot;3&quot; unique_id=&quot;10006&quot;&gt;&lt;property id=&quot;20148&quot; value=&quot;5&quot;/&gt;&lt;property id=&quot;20300&quot; value=&quot;Diapositiva 3 - &amp;quot;Estructura de objetos con “colecciones”&amp;quot;&quot;/&gt;&lt;property id=&quot;20307&quot; value=&quot;259&quot;/&gt;&lt;/object&gt;&lt;object type=&quot;3&quot; unique_id=&quot;10007&quot;&gt;&lt;property id=&quot;20148&quot; value=&quot;5&quot;/&gt;&lt;property id=&quot;20300&quot; value=&quot;Diapositiva 4 - &amp;quot;Eliminar un elemento de la “colección”&amp;quot;&quot;/&gt;&lt;property id=&quot;20307&quot; value=&quot;260&quot;/&gt;&lt;/object&gt;&lt;object type=&quot;3&quot; unique_id=&quot;10008&quot;&gt;&lt;property id=&quot;20148&quot; value=&quot;5&quot;/&gt;&lt;property id=&quot;20300&quot; value=&quot;Diapositiva 5 - &amp;quot;El ciclo “for-each”&amp;quot;&quot;/&gt;&lt;property id=&quot;20307&quot; value=&quot;261&quot;/&gt;&lt;/object&gt;&lt;object type=&quot;3&quot; unique_id=&quot;10009&quot;&gt;&lt;property id=&quot;20148&quot; value=&quot;5&quot;/&gt;&lt;property id=&quot;20300&quot; value=&quot;Diapositiva 6 - &amp;quot;El ciclo “while”&amp;quot;&quot;/&gt;&lt;property id=&quot;20307&quot; value=&quot;262&quot;/&gt;&lt;/object&gt;&lt;object type=&quot;3&quot; unique_id=&quot;10010&quot;&gt;&lt;property id=&quot;20148&quot; value=&quot;5&quot;/&gt;&lt;property id=&quot;20300&quot; value=&quot;Diapositiva 7 - &amp;quot;Clase “Iterator”&amp;quot;&quot;/&gt;&lt;property id=&quot;20307&quot; value=&quot;263&quot;/&gt;&lt;/object&gt;&lt;object type=&quot;3&quot; unique_id=&quot;10011&quot;&gt;&lt;property id=&quot;20148&quot; value=&quot;5&quot;/&gt;&lt;property id=&quot;20300&quot; value=&quot;Diapositiva 8 - &amp;quot;Ejemplo: subasta&amp;quot;&quot;/&gt;&lt;property id=&quot;20307&quot; value=&quot;265&quot;/&gt;&lt;/object&gt;&lt;object type=&quot;3&quot; unique_id=&quot;10012&quot;&gt;&lt;property id=&quot;20148&quot; value=&quot;5&quot;/&gt;&lt;property id=&quot;20300&quot; value=&quot;Diapositiva 9 - &amp;quot;La palabra reservada “null”&amp;quot;&quot;/&gt;&lt;property id=&quot;20307&quot; value=&quot;264&quot;/&gt;&lt;/object&gt;&lt;object type=&quot;3&quot; unique_id=&quot;10013&quot;&gt;&lt;property id=&quot;20148&quot; value=&quot;5&quot;/&gt;&lt;property id=&quot;20300&quot; value=&quot;Diapositiva 10 - &amp;quot;Objetos “anónimos”&amp;quot;&quot;/&gt;&lt;property id=&quot;20307&quot; value=&quot;266&quot;/&gt;&lt;/object&gt;&lt;object type=&quot;3&quot; unique_id=&quot;10014&quot;&gt;&lt;property id=&quot;20148&quot; value=&quot;5&quot;/&gt;&lt;property id=&quot;20300&quot; value=&quot;Diapositiva 11 - &amp;quot;El sistema de subasta&amp;quot;&quot;/&gt;&lt;property id=&quot;20307&quot; value=&quot;268&quot;/&gt;&lt;/object&gt;&lt;object type=&quot;3&quot; unique_id=&quot;10015&quot;&gt;&lt;property id=&quot;20148&quot; value=&quot;5&quot;/&gt;&lt;property id=&quot;20300&quot; value=&quot;Diapositiva 12 - &amp;quot;Colecciones de tamaño fijo: “arreglos” o “arrays”&amp;quot;&quot;/&gt;&lt;property id=&quot;20307&quot; value=&quot;267&quot;/&gt;&lt;/object&gt;&lt;object type=&quot;3&quot; unique_id=&quot;10016&quot;&gt;&lt;property id=&quot;20148&quot; value=&quot;5&quot;/&gt;&lt;property id=&quot;20300&quot; value=&quot;Diapositiva 13 - &amp;quot;Creación de objetos “arreglo”&amp;quot;&quot;/&gt;&lt;property id=&quot;20307&quot; value=&quot;269&quot;/&gt;&lt;/object&gt;&lt;object type=&quot;3&quot; unique_id=&quot;10017&quot;&gt;&lt;property id=&quot;20148&quot; value=&quot;5&quot;/&gt;&lt;property id=&quot;20300&quot; value=&quot;Diapositiva 14 - &amp;quot;Usar objetos “arreglos”&amp;quot;&quot;/&gt;&lt;property id=&quot;20307&quot; value=&quot;270&quot;/&gt;&lt;/object&gt;&lt;object type=&quot;3&quot; unique_id=&quot;10018&quot;&gt;&lt;property id=&quot;20148&quot; value=&quot;5&quot;/&gt;&lt;property id=&quot;20300&quot; value=&quot;Diapositiva 15 - &amp;quot;El ciclo “for”&amp;quot;&quot;/&gt;&lt;property id=&quot;20307&quot; value=&quot;271&quot;/&gt;&lt;/object&gt;&lt;object type=&quot;3&quot; unique_id=&quot;10019&quot;&gt;&lt;property id=&quot;20148&quot; value=&quot;5&quot;/&gt;&lt;property id=&quot;20300&quot; value=&quot;Diapositiva 16&quot;/&gt;&lt;property id=&quot;20307&quot; value=&quot;272&quot;/&gt;&lt;/object&gt;&lt;object type=&quot;3&quot; unique_id=&quot;10020&quot;&gt;&lt;property id=&quot;20148&quot; value=&quot;5&quot;/&gt;&lt;property id=&quot;20300&quot; value=&quot;Diapositiva 17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1193</Words>
  <Application>Microsoft Office PowerPoint</Application>
  <PresentationFormat>Presentación en pantalla (4:3)</PresentationFormat>
  <Paragraphs>139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Programación orientada a objetos</vt:lpstr>
      <vt:lpstr>Presentación de PowerPoint</vt:lpstr>
      <vt:lpstr>6.2 Juego world-of-zuul “malo”</vt:lpstr>
      <vt:lpstr>Ejemplo de código no muy ejemplar</vt:lpstr>
      <vt:lpstr>Clases de zuul</vt:lpstr>
      <vt:lpstr>Diseño de clases</vt:lpstr>
      <vt:lpstr>6.3 Introducción al “acoplamiento” y a la “cohesión”</vt:lpstr>
      <vt:lpstr>Cohesión</vt:lpstr>
      <vt:lpstr>Calidad de diseño</vt:lpstr>
      <vt:lpstr>6.4 Duplicación de código</vt:lpstr>
      <vt:lpstr>Presentación de PowerPoint</vt:lpstr>
      <vt:lpstr>6.5 hacer ampliaciones</vt:lpstr>
      <vt:lpstr>6.6 Acoplamiento</vt:lpstr>
      <vt:lpstr>Presentación de PowerPoint</vt:lpstr>
      <vt:lpstr>Presentación de PowerPoint</vt:lpstr>
      <vt:lpstr>6.7 Diseño dirigido por responsabilidades</vt:lpstr>
      <vt:lpstr>6.8 Localización de cambios</vt:lpstr>
      <vt:lpstr>6.9 Acoplamiento implícito</vt:lpstr>
      <vt:lpstr>6.10 Planificación por adelantado</vt:lpstr>
      <vt:lpstr>6.11 Cohesión</vt:lpstr>
      <vt:lpstr>6.12 Refactorización</vt:lpstr>
      <vt:lpstr>6.13.1 Tipos enumerados</vt:lpstr>
      <vt:lpstr>Presentación de PowerPoint</vt:lpstr>
      <vt:lpstr>6.15 Ejecutar un programa fuera de Buej Métodos de clase</vt:lpstr>
      <vt:lpstr>El método “main”</vt:lpstr>
      <vt:lpstr>main</vt:lpstr>
      <vt:lpstr>Desarrollar fuera del BlueJ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orientada a objetos</dc:title>
  <dc:creator>barcell</dc:creator>
  <cp:lastModifiedBy>barcell</cp:lastModifiedBy>
  <cp:revision>135</cp:revision>
  <dcterms:created xsi:type="dcterms:W3CDTF">2012-03-03T20:13:00Z</dcterms:created>
  <dcterms:modified xsi:type="dcterms:W3CDTF">2014-03-11T17:27:32Z</dcterms:modified>
</cp:coreProperties>
</file>