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74" r:id="rId3"/>
    <p:sldId id="275" r:id="rId4"/>
    <p:sldId id="280" r:id="rId5"/>
    <p:sldId id="308" r:id="rId6"/>
    <p:sldId id="258" r:id="rId7"/>
    <p:sldId id="301" r:id="rId8"/>
    <p:sldId id="302" r:id="rId9"/>
    <p:sldId id="306" r:id="rId10"/>
    <p:sldId id="305" r:id="rId11"/>
    <p:sldId id="289" r:id="rId12"/>
    <p:sldId id="259" r:id="rId13"/>
    <p:sldId id="276" r:id="rId14"/>
    <p:sldId id="282" r:id="rId15"/>
    <p:sldId id="277" r:id="rId16"/>
    <p:sldId id="307" r:id="rId17"/>
    <p:sldId id="260" r:id="rId18"/>
    <p:sldId id="278" r:id="rId19"/>
    <p:sldId id="290" r:id="rId20"/>
    <p:sldId id="291" r:id="rId21"/>
    <p:sldId id="261" r:id="rId22"/>
    <p:sldId id="283" r:id="rId23"/>
    <p:sldId id="293" r:id="rId24"/>
    <p:sldId id="309" r:id="rId25"/>
    <p:sldId id="262" r:id="rId26"/>
    <p:sldId id="294" r:id="rId27"/>
    <p:sldId id="292" r:id="rId28"/>
    <p:sldId id="279" r:id="rId29"/>
    <p:sldId id="263" r:id="rId30"/>
    <p:sldId id="296" r:id="rId31"/>
    <p:sldId id="295" r:id="rId32"/>
    <p:sldId id="284" r:id="rId33"/>
    <p:sldId id="285" r:id="rId34"/>
    <p:sldId id="265" r:id="rId35"/>
    <p:sldId id="264" r:id="rId36"/>
    <p:sldId id="266" r:id="rId37"/>
    <p:sldId id="286" r:id="rId38"/>
    <p:sldId id="312" r:id="rId39"/>
    <p:sldId id="272" r:id="rId40"/>
    <p:sldId id="300" r:id="rId41"/>
    <p:sldId id="273" r:id="rId42"/>
  </p:sldIdLst>
  <p:sldSz cx="9144000" cy="6858000" type="screen4x3"/>
  <p:notesSz cx="6858000" cy="9144000"/>
  <p:custDataLst>
    <p:tags r:id="rId4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D30C6-0C89-41C1-84ED-4C4C7D189D9A}" type="datetimeFigureOut">
              <a:rPr lang="es-ES" smtClean="0"/>
              <a:t>13/03/2018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EB9A-AF92-4F92-ACE4-A8F41D0EE9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04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EB9A-AF92-4F92-ACE4-A8F41D0EE9CA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92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13/03/2018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of.mfbarcell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4</a:t>
            </a:r>
          </a:p>
          <a:p>
            <a:r>
              <a:rPr lang="es-ES" dirty="0" smtClean="0"/>
              <a:t>Agrupación de  objetos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860032" y="551723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Tutor: Manuel Fernández Barcell</a:t>
            </a:r>
          </a:p>
          <a:p>
            <a:r>
              <a:rPr lang="es-ES" dirty="0" smtClean="0"/>
              <a:t>Centro Asociado de Cádiz</a:t>
            </a:r>
          </a:p>
          <a:p>
            <a:r>
              <a:rPr lang="es-ES" dirty="0" smtClean="0">
                <a:hlinkClick r:id="rId2"/>
              </a:rPr>
              <a:t>http://prof.mfbarcell.es</a:t>
            </a:r>
            <a:r>
              <a:rPr lang="es-ES" dirty="0" smtClean="0"/>
              <a:t>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Principales métodos de </a:t>
            </a:r>
            <a:r>
              <a:rPr lang="es-ES" dirty="0" err="1" smtClean="0"/>
              <a:t>ArrayList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72816"/>
            <a:ext cx="68961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3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14841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4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795"/>
          </a:xfrm>
        </p:spPr>
        <p:txBody>
          <a:bodyPr>
            <a:noAutofit/>
          </a:bodyPr>
          <a:lstStyle/>
          <a:p>
            <a:pPr algn="l"/>
            <a:r>
              <a:rPr lang="es-ES" sz="3600" dirty="0" smtClean="0"/>
              <a:t>4.5 Estructura de objetos con “colecciones”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86985"/>
            <a:ext cx="8229600" cy="286581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Características importantes de la clase </a:t>
            </a:r>
            <a:r>
              <a:rPr lang="es-ES" b="1" dirty="0" err="1" smtClean="0"/>
              <a:t>ArrayList</a:t>
            </a:r>
            <a:r>
              <a:rPr lang="es-ES" dirty="0" smtClean="0"/>
              <a:t> son</a:t>
            </a:r>
            <a:r>
              <a:rPr lang="es-ES" dirty="0"/>
              <a:t>:</a:t>
            </a:r>
          </a:p>
          <a:p>
            <a:pPr lvl="1"/>
            <a:r>
              <a:rPr lang="es-ES" dirty="0" smtClean="0"/>
              <a:t>Es </a:t>
            </a:r>
            <a:r>
              <a:rPr lang="es-ES" dirty="0"/>
              <a:t>capaz de aumentar su capacidad interna </a:t>
            </a:r>
            <a:r>
              <a:rPr lang="es-ES" dirty="0" smtClean="0"/>
              <a:t>tanto como </a:t>
            </a:r>
            <a:r>
              <a:rPr lang="es-ES" dirty="0"/>
              <a:t>se requiera. Cuando se agregan </a:t>
            </a:r>
            <a:r>
              <a:rPr lang="es-ES" dirty="0" smtClean="0"/>
              <a:t>más elementos</a:t>
            </a:r>
            <a:r>
              <a:rPr lang="es-ES" dirty="0"/>
              <a:t>, simplemente crea el </a:t>
            </a:r>
            <a:r>
              <a:rPr lang="es-ES" dirty="0" smtClean="0"/>
              <a:t>espacio necesario </a:t>
            </a:r>
            <a:r>
              <a:rPr lang="es-ES" dirty="0"/>
              <a:t>para ellos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Mantiene </a:t>
            </a:r>
            <a:r>
              <a:rPr lang="es-ES" dirty="0"/>
              <a:t>su propia cuenta privada de la </a:t>
            </a:r>
            <a:r>
              <a:rPr lang="es-ES" dirty="0" smtClean="0"/>
              <a:t>cantidad de </a:t>
            </a:r>
            <a:r>
              <a:rPr lang="es-ES" dirty="0"/>
              <a:t>elementos almacenados, que se </a:t>
            </a:r>
            <a:r>
              <a:rPr lang="es-ES" dirty="0" smtClean="0"/>
              <a:t>obtiene mediante </a:t>
            </a:r>
            <a:r>
              <a:rPr lang="es-ES" b="1" dirty="0" err="1"/>
              <a:t>size</a:t>
            </a:r>
            <a:r>
              <a:rPr lang="es-ES" dirty="0"/>
              <a:t>.</a:t>
            </a:r>
          </a:p>
          <a:p>
            <a:pPr lvl="1"/>
            <a:r>
              <a:rPr lang="es-ES" dirty="0" smtClean="0"/>
              <a:t>Mantiene </a:t>
            </a:r>
            <a:r>
              <a:rPr lang="es-ES" dirty="0"/>
              <a:t>el orden de los elementos que </a:t>
            </a:r>
            <a:r>
              <a:rPr lang="es-ES" dirty="0" smtClean="0"/>
              <a:t>se agregan</a:t>
            </a:r>
            <a:r>
              <a:rPr lang="es-ES" dirty="0"/>
              <a:t>, el método </a:t>
            </a:r>
            <a:r>
              <a:rPr lang="es-ES" b="1" dirty="0" err="1"/>
              <a:t>add</a:t>
            </a:r>
            <a:r>
              <a:rPr lang="es-ES" dirty="0"/>
              <a:t> almacena cada </a:t>
            </a:r>
            <a:r>
              <a:rPr lang="es-ES" dirty="0" smtClean="0"/>
              <a:t>nuevo elemento </a:t>
            </a:r>
            <a:r>
              <a:rPr lang="es-ES" dirty="0"/>
              <a:t>al final de la lista, </a:t>
            </a:r>
            <a:r>
              <a:rPr lang="es-ES" dirty="0" smtClean="0"/>
              <a:t>Posteriormente se pueden </a:t>
            </a:r>
            <a:r>
              <a:rPr lang="es-ES" dirty="0"/>
              <a:t>recuperar en el mismo orden.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154" y="4179252"/>
            <a:ext cx="4606640" cy="268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8" y="3843060"/>
            <a:ext cx="4558882" cy="301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074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4.6 Clases genéricas</a:t>
            </a:r>
            <a:endParaRPr lang="es-ES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457200" y="928433"/>
            <a:ext cx="8229600" cy="2840297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E</a:t>
            </a:r>
            <a:r>
              <a:rPr lang="es-ES" dirty="0" smtClean="0"/>
              <a:t>s una clase que </a:t>
            </a:r>
            <a:r>
              <a:rPr lang="es-ES" b="1" dirty="0"/>
              <a:t>requiere que se especifique un segundo </a:t>
            </a:r>
            <a:r>
              <a:rPr lang="es-ES" b="1" dirty="0" smtClean="0"/>
              <a:t>tipo </a:t>
            </a:r>
            <a:r>
              <a:rPr lang="es-ES" dirty="0" smtClean="0"/>
              <a:t>como </a:t>
            </a:r>
            <a:r>
              <a:rPr lang="es-ES" dirty="0"/>
              <a:t>parámetro cuando se usa para declarar campos </a:t>
            </a:r>
            <a:r>
              <a:rPr lang="es-ES" dirty="0" smtClean="0"/>
              <a:t>u otras </a:t>
            </a:r>
            <a:r>
              <a:rPr lang="es-ES" dirty="0"/>
              <a:t>variables. </a:t>
            </a:r>
            <a:endParaRPr lang="es-ES" dirty="0" smtClean="0"/>
          </a:p>
          <a:p>
            <a:r>
              <a:rPr lang="es-ES" dirty="0" smtClean="0"/>
              <a:t>Las </a:t>
            </a:r>
            <a:r>
              <a:rPr lang="es-ES" dirty="0"/>
              <a:t>colecciones están implementadas como </a:t>
            </a:r>
            <a:r>
              <a:rPr lang="es-ES" dirty="0" smtClean="0"/>
              <a:t>tipos genéricos </a:t>
            </a:r>
            <a:r>
              <a:rPr lang="es-ES" dirty="0"/>
              <a:t>o </a:t>
            </a:r>
            <a:r>
              <a:rPr lang="es-ES" dirty="0" smtClean="0"/>
              <a:t>parametrizados</a:t>
            </a:r>
          </a:p>
          <a:p>
            <a:r>
              <a:rPr lang="es-ES" dirty="0"/>
              <a:t>Las clases genéricas no definen un tipo único en </a:t>
            </a:r>
            <a:r>
              <a:rPr lang="es-ES" dirty="0" smtClean="0"/>
              <a:t>Java, sino </a:t>
            </a:r>
            <a:r>
              <a:rPr lang="es-ES" dirty="0"/>
              <a:t>potencialmente muchos tipos </a:t>
            </a:r>
            <a:endParaRPr lang="es-ES" dirty="0" smtClean="0"/>
          </a:p>
          <a:p>
            <a:r>
              <a:rPr lang="es-ES" dirty="0"/>
              <a:t>El tipo de parámetro indica de qué queremos que sea </a:t>
            </a:r>
            <a:r>
              <a:rPr lang="es-ES" dirty="0" smtClean="0"/>
              <a:t>la lista:</a:t>
            </a:r>
          </a:p>
          <a:p>
            <a:pPr lvl="1"/>
            <a:r>
              <a:rPr lang="es-ES" dirty="0" err="1" smtClean="0"/>
              <a:t>ArrayList</a:t>
            </a:r>
            <a:r>
              <a:rPr lang="es-ES" dirty="0" smtClean="0"/>
              <a:t>&lt;</a:t>
            </a:r>
            <a:r>
              <a:rPr lang="es-ES" dirty="0" err="1" smtClean="0"/>
              <a:t>Person</a:t>
            </a:r>
            <a:r>
              <a:rPr lang="es-ES" dirty="0"/>
              <a:t>&gt;</a:t>
            </a:r>
          </a:p>
          <a:p>
            <a:pPr lvl="1"/>
            <a:r>
              <a:rPr lang="es-ES" dirty="0" err="1" smtClean="0"/>
              <a:t>ArrayList</a:t>
            </a:r>
            <a:r>
              <a:rPr lang="es-ES" dirty="0" smtClean="0"/>
              <a:t>&lt;</a:t>
            </a:r>
            <a:r>
              <a:rPr lang="es-ES" dirty="0" err="1" smtClean="0"/>
              <a:t>TicketMachine</a:t>
            </a:r>
            <a:r>
              <a:rPr lang="es-ES" dirty="0"/>
              <a:t>&gt;</a:t>
            </a:r>
          </a:p>
          <a:p>
            <a:pPr lvl="1"/>
            <a:r>
              <a:rPr lang="es-ES" dirty="0" err="1" smtClean="0"/>
              <a:t>etc</a:t>
            </a:r>
            <a:endParaRPr lang="es-ES" dirty="0"/>
          </a:p>
        </p:txBody>
      </p:sp>
      <p:grpSp>
        <p:nvGrpSpPr>
          <p:cNvPr id="3" name="2 Grupo"/>
          <p:cNvGrpSpPr/>
          <p:nvPr/>
        </p:nvGrpSpPr>
        <p:grpSpPr>
          <a:xfrm>
            <a:off x="3275856" y="3429000"/>
            <a:ext cx="5076056" cy="3312368"/>
            <a:chOff x="107504" y="3933056"/>
            <a:chExt cx="4499992" cy="2808312"/>
          </a:xfrm>
        </p:grpSpPr>
        <p:sp>
          <p:nvSpPr>
            <p:cNvPr id="4" name="3 Rectángulo"/>
            <p:cNvSpPr/>
            <p:nvPr/>
          </p:nvSpPr>
          <p:spPr>
            <a:xfrm>
              <a:off x="107504" y="3933056"/>
              <a:ext cx="4499992" cy="28083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5157192"/>
              <a:ext cx="4104456" cy="49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5 Grupo"/>
            <p:cNvGrpSpPr/>
            <p:nvPr/>
          </p:nvGrpSpPr>
          <p:grpSpPr>
            <a:xfrm>
              <a:off x="305272" y="4221088"/>
              <a:ext cx="4302224" cy="2376264"/>
              <a:chOff x="305272" y="4221088"/>
              <a:chExt cx="4302224" cy="2376264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552" y="4221088"/>
                <a:ext cx="2295525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" name="7 Conector recto de flecha"/>
              <p:cNvCxnSpPr/>
              <p:nvPr/>
            </p:nvCxnSpPr>
            <p:spPr>
              <a:xfrm flipV="1">
                <a:off x="1547664" y="5589240"/>
                <a:ext cx="504056" cy="5040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8 Rectángulo"/>
              <p:cNvSpPr/>
              <p:nvPr/>
            </p:nvSpPr>
            <p:spPr>
              <a:xfrm>
                <a:off x="611560" y="6165304"/>
                <a:ext cx="2088232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Define el tipo</a:t>
                </a:r>
                <a:endParaRPr lang="es-ES" dirty="0"/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305272" y="4509119"/>
                <a:ext cx="4302224" cy="527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rgbClr val="FF0000"/>
                    </a:solidFill>
                  </a:rPr>
                  <a:t>No definen un único tipo, sino que pueden definir muchos tipos</a:t>
                </a:r>
                <a:endParaRPr lang="es-E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17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/>
              <a:t>Notación Diamante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Para instanciar un nuevo objeto </a:t>
            </a:r>
            <a:r>
              <a:rPr lang="es-ES" dirty="0" smtClean="0"/>
              <a:t>de una clase genérica, se </a:t>
            </a:r>
            <a:r>
              <a:rPr lang="es-ES" dirty="0"/>
              <a:t>necesita </a:t>
            </a:r>
            <a:r>
              <a:rPr lang="es-ES" dirty="0" smtClean="0"/>
              <a:t>especificar de </a:t>
            </a:r>
            <a:r>
              <a:rPr lang="es-ES" dirty="0"/>
              <a:t>nuevo el tipo completo con el tipo de </a:t>
            </a:r>
            <a:r>
              <a:rPr lang="es-ES" dirty="0" smtClean="0"/>
              <a:t>elemento entre </a:t>
            </a:r>
            <a:r>
              <a:rPr lang="es-ES" dirty="0"/>
              <a:t>los símbolos de menor y de mayor, seguido </a:t>
            </a:r>
            <a:r>
              <a:rPr lang="es-ES" dirty="0" smtClean="0"/>
              <a:t>de los </a:t>
            </a:r>
            <a:r>
              <a:rPr lang="es-ES" dirty="0"/>
              <a:t>paréntesis para la lista de parámetros:</a:t>
            </a:r>
          </a:p>
          <a:p>
            <a:pPr lvl="1"/>
            <a:r>
              <a:rPr lang="es-ES" dirty="0" err="1"/>
              <a:t>peliculas</a:t>
            </a:r>
            <a:r>
              <a:rPr lang="es-ES" dirty="0"/>
              <a:t> = new </a:t>
            </a:r>
            <a:r>
              <a:rPr lang="es-ES" dirty="0" err="1"/>
              <a:t>ArrayList</a:t>
            </a:r>
            <a:r>
              <a:rPr lang="es-ES" dirty="0"/>
              <a:t>&lt;</a:t>
            </a:r>
            <a:r>
              <a:rPr lang="es-ES" dirty="0" err="1"/>
              <a:t>String</a:t>
            </a:r>
            <a:r>
              <a:rPr lang="es-ES" dirty="0" smtClean="0"/>
              <a:t>&gt;();</a:t>
            </a:r>
          </a:p>
          <a:p>
            <a:r>
              <a:rPr lang="es-ES" dirty="0"/>
              <a:t>Desde la versión 7 de Java el compilador puede inferir</a:t>
            </a:r>
            <a:br>
              <a:rPr lang="es-ES" dirty="0"/>
            </a:br>
            <a:r>
              <a:rPr lang="es-ES" dirty="0"/>
              <a:t>el tipo parametrizado del objeto que se está creando a</a:t>
            </a:r>
            <a:br>
              <a:rPr lang="es-ES" dirty="0"/>
            </a:br>
            <a:r>
              <a:rPr lang="es-ES" dirty="0"/>
              <a:t>partir del tipo de la variable a la que se está realizando</a:t>
            </a:r>
            <a:br>
              <a:rPr lang="es-ES" dirty="0"/>
            </a:br>
            <a:r>
              <a:rPr lang="es-ES" dirty="0"/>
              <a:t>la asignación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Se </a:t>
            </a:r>
            <a:r>
              <a:rPr lang="es-ES" dirty="0"/>
              <a:t>conoce como notación diamante</a:t>
            </a:r>
            <a:r>
              <a:rPr lang="es-ES" dirty="0" smtClean="0"/>
              <a:t>:</a:t>
            </a:r>
          </a:p>
          <a:p>
            <a:pPr lvl="1"/>
            <a:r>
              <a:rPr lang="es-ES" b="1" dirty="0" err="1" smtClean="0"/>
              <a:t>peliculas</a:t>
            </a:r>
            <a:r>
              <a:rPr lang="es-ES" b="1" dirty="0" smtClean="0"/>
              <a:t> </a:t>
            </a:r>
            <a:r>
              <a:rPr lang="es-ES" b="1" dirty="0"/>
              <a:t>= new </a:t>
            </a:r>
            <a:r>
              <a:rPr lang="es-ES" b="1" dirty="0" err="1"/>
              <a:t>ArrayList</a:t>
            </a:r>
            <a:r>
              <a:rPr lang="es-ES" b="1" dirty="0"/>
              <a:t>&lt;&gt;();</a:t>
            </a:r>
            <a:r>
              <a:rPr lang="es-ES" dirty="0"/>
              <a:t> 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129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4.7 Numeración dentro de las colecciones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192396"/>
            <a:ext cx="8229600" cy="4972907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Los elementos almacenados en las colecciones </a:t>
            </a:r>
            <a:r>
              <a:rPr lang="es-ES" dirty="0" smtClean="0"/>
              <a:t>tienen una </a:t>
            </a:r>
            <a:r>
              <a:rPr lang="es-ES" dirty="0"/>
              <a:t>numeración implícita o </a:t>
            </a:r>
            <a:r>
              <a:rPr lang="es-ES" dirty="0" smtClean="0"/>
              <a:t>posicionamiento que comienza </a:t>
            </a:r>
            <a:r>
              <a:rPr lang="es-ES" dirty="0"/>
              <a:t>a partir de cero.</a:t>
            </a:r>
          </a:p>
          <a:p>
            <a:r>
              <a:rPr lang="es-ES" dirty="0"/>
              <a:t>La posición que ocupa un objeto en una colección </a:t>
            </a:r>
            <a:r>
              <a:rPr lang="es-ES" dirty="0" smtClean="0"/>
              <a:t>se conoce </a:t>
            </a:r>
            <a:r>
              <a:rPr lang="es-ES" dirty="0"/>
              <a:t>como su índice.</a:t>
            </a:r>
          </a:p>
          <a:p>
            <a:pPr lvl="1"/>
            <a:r>
              <a:rPr lang="es-ES" dirty="0"/>
              <a:t>El primer elemento que se agrega a una </a:t>
            </a:r>
            <a:r>
              <a:rPr lang="es-ES" dirty="0" smtClean="0"/>
              <a:t>colección tiene </a:t>
            </a:r>
            <a:r>
              <a:rPr lang="es-ES" dirty="0"/>
              <a:t>por índice al número 0</a:t>
            </a:r>
            <a:r>
              <a:rPr lang="es-ES" dirty="0" smtClean="0"/>
              <a:t>.</a:t>
            </a:r>
          </a:p>
          <a:p>
            <a:pPr lvl="1"/>
            <a:r>
              <a:rPr lang="es-ES" dirty="0"/>
              <a:t>El segundo tiene al número </a:t>
            </a:r>
            <a:r>
              <a:rPr lang="es-ES" dirty="0" smtClean="0"/>
              <a:t>1. </a:t>
            </a:r>
          </a:p>
          <a:p>
            <a:pPr lvl="1"/>
            <a:r>
              <a:rPr lang="es-ES" dirty="0" smtClean="0"/>
              <a:t>Y </a:t>
            </a:r>
            <a:r>
              <a:rPr lang="es-ES" dirty="0"/>
              <a:t>así sucesivamente hasta </a:t>
            </a:r>
            <a:r>
              <a:rPr lang="es-ES" dirty="0" err="1"/>
              <a:t>size</a:t>
            </a:r>
            <a:r>
              <a:rPr lang="es-ES" dirty="0"/>
              <a:t> - 1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métodos que se utilicen deben asegurar que el</a:t>
            </a:r>
            <a:br>
              <a:rPr lang="es-ES" dirty="0"/>
            </a:br>
            <a:r>
              <a:rPr lang="es-ES" dirty="0"/>
              <a:t>valor de su parámetro se encuentre dentro del rango</a:t>
            </a:r>
            <a:br>
              <a:rPr lang="es-ES" dirty="0"/>
            </a:br>
            <a:r>
              <a:rPr lang="es-ES" dirty="0"/>
              <a:t>de valores de índice </a:t>
            </a:r>
            <a:r>
              <a:rPr lang="es-ES" dirty="0" smtClean="0"/>
              <a:t>permitidos </a:t>
            </a:r>
            <a:r>
              <a:rPr lang="es-ES" b="1" dirty="0" smtClean="0"/>
              <a:t>[0</a:t>
            </a:r>
            <a:r>
              <a:rPr lang="es-ES" b="1" dirty="0"/>
              <a:t>...</a:t>
            </a:r>
            <a:r>
              <a:rPr lang="es-ES" b="1" dirty="0" err="1"/>
              <a:t>size</a:t>
            </a:r>
            <a:r>
              <a:rPr lang="es-ES" b="1" dirty="0"/>
              <a:t>()-1</a:t>
            </a:r>
            <a:r>
              <a:rPr lang="es-ES" dirty="0"/>
              <a:t> 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4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26" y="404664"/>
            <a:ext cx="7156457" cy="58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40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Eliminar un elemento de la “colección”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2920" y="1268760"/>
            <a:ext cx="8229600" cy="154076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La clase </a:t>
            </a:r>
            <a:r>
              <a:rPr lang="es-ES" dirty="0" err="1"/>
              <a:t>ArrayList</a:t>
            </a:r>
            <a:r>
              <a:rPr lang="es-ES" dirty="0"/>
              <a:t> tiene un método </a:t>
            </a:r>
            <a:r>
              <a:rPr lang="es-ES" b="1" dirty="0" err="1"/>
              <a:t>remove</a:t>
            </a:r>
            <a:r>
              <a:rPr lang="es-ES" dirty="0"/>
              <a:t> </a:t>
            </a:r>
            <a:r>
              <a:rPr lang="es-ES" dirty="0" smtClean="0"/>
              <a:t>que toma </a:t>
            </a:r>
            <a:r>
              <a:rPr lang="es-ES" dirty="0"/>
              <a:t>como parámetro el índice del elemento o </a:t>
            </a:r>
            <a:r>
              <a:rPr lang="es-ES" dirty="0" smtClean="0"/>
              <a:t>el propio </a:t>
            </a:r>
            <a:r>
              <a:rPr lang="es-ES" dirty="0"/>
              <a:t>elemento a eliminar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09528"/>
            <a:ext cx="6784190" cy="3808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Modificación de los </a:t>
            </a:r>
            <a:r>
              <a:rPr lang="es-ES" dirty="0"/>
              <a:t>í</a:t>
            </a:r>
            <a:r>
              <a:rPr lang="es-ES" dirty="0" smtClean="0"/>
              <a:t>ndices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776" y="1268760"/>
            <a:ext cx="8229600" cy="1612776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Una complicación del proceso de eliminación es que se modifican los valores de los índices de los restantes objetos que están almacenados en la colección.</a:t>
            </a:r>
          </a:p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16172"/>
            <a:ext cx="5373620" cy="366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</a:t>
            </a:r>
            <a:r>
              <a:rPr lang="es-ES" dirty="0" smtClean="0"/>
              <a:t>esumen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Las colecciones permiten guardar un número arbitrario </a:t>
            </a:r>
            <a:r>
              <a:rPr lang="es-ES" dirty="0" smtClean="0"/>
              <a:t>de objetos</a:t>
            </a:r>
            <a:endParaRPr lang="es-ES" dirty="0"/>
          </a:p>
          <a:p>
            <a:pPr lvl="1"/>
            <a:r>
              <a:rPr lang="es-ES" dirty="0" smtClean="0"/>
              <a:t>Que </a:t>
            </a:r>
            <a:r>
              <a:rPr lang="es-ES" dirty="0"/>
              <a:t>se pueden añadir y quitar</a:t>
            </a:r>
          </a:p>
          <a:p>
            <a:pPr lvl="1"/>
            <a:r>
              <a:rPr lang="es-ES" dirty="0" smtClean="0"/>
              <a:t>Cada </a:t>
            </a:r>
            <a:r>
              <a:rPr lang="es-ES" dirty="0"/>
              <a:t>elemento tiene un índice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valores de los índices pueden cambiar al eliminar </a:t>
            </a:r>
            <a:r>
              <a:rPr lang="es-ES" dirty="0" smtClean="0"/>
              <a:t>o añadir </a:t>
            </a:r>
            <a:r>
              <a:rPr lang="es-ES" dirty="0"/>
              <a:t>elementos</a:t>
            </a:r>
          </a:p>
          <a:p>
            <a:pPr lvl="1"/>
            <a:r>
              <a:rPr lang="es-ES" dirty="0"/>
              <a:t>L</a:t>
            </a:r>
            <a:r>
              <a:rPr lang="es-ES" dirty="0" smtClean="0"/>
              <a:t>os </a:t>
            </a:r>
            <a:r>
              <a:rPr lang="es-ES" dirty="0"/>
              <a:t>principales métodos de </a:t>
            </a:r>
            <a:r>
              <a:rPr lang="es-ES" dirty="0" err="1"/>
              <a:t>ArrayList</a:t>
            </a:r>
            <a:r>
              <a:rPr lang="es-ES" dirty="0"/>
              <a:t> son 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endParaRPr lang="es-E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dirty="0"/>
              <a:t>L</a:t>
            </a:r>
            <a:r>
              <a:rPr lang="es-ES" dirty="0" smtClean="0"/>
              <a:t>as </a:t>
            </a:r>
            <a:r>
              <a:rPr lang="es-ES" dirty="0"/>
              <a:t>librerías de clases suelen contener clases de </a:t>
            </a:r>
            <a:r>
              <a:rPr lang="es-ES" dirty="0" smtClean="0"/>
              <a:t>colección bien </a:t>
            </a:r>
            <a:r>
              <a:rPr lang="es-ES" dirty="0"/>
              <a:t>probadas</a:t>
            </a:r>
          </a:p>
          <a:p>
            <a:r>
              <a:rPr lang="es-ES" dirty="0" smtClean="0"/>
              <a:t>Las </a:t>
            </a:r>
            <a:r>
              <a:rPr lang="es-ES" dirty="0"/>
              <a:t>librerías de clases en Java se llaman </a:t>
            </a:r>
            <a:r>
              <a:rPr lang="es-ES" i="1" dirty="0" err="1"/>
              <a:t>packages</a:t>
            </a:r>
            <a:endParaRPr lang="es-ES" i="1" dirty="0"/>
          </a:p>
          <a:p>
            <a:r>
              <a:rPr lang="es-ES" dirty="0" smtClean="0"/>
              <a:t>La </a:t>
            </a:r>
            <a:r>
              <a:rPr lang="es-ES" dirty="0"/>
              <a:t>clase </a:t>
            </a:r>
            <a:r>
              <a:rPr lang="es-ES" i="1" dirty="0" err="1"/>
              <a:t>ArrayList</a:t>
            </a:r>
            <a:r>
              <a:rPr lang="es-ES" dirty="0"/>
              <a:t> del paquete </a:t>
            </a:r>
            <a:r>
              <a:rPr lang="es-ES" i="1" dirty="0" err="1"/>
              <a:t>java.util</a:t>
            </a:r>
            <a:r>
              <a:rPr lang="es-ES" dirty="0"/>
              <a:t> es un </a:t>
            </a:r>
            <a:r>
              <a:rPr lang="es-ES" dirty="0" smtClean="0"/>
              <a:t>ejemplo de </a:t>
            </a:r>
            <a:r>
              <a:rPr lang="es-ES" dirty="0"/>
              <a:t>tipo genérico o parametrizado</a:t>
            </a:r>
          </a:p>
        </p:txBody>
      </p:sp>
    </p:spTree>
    <p:extLst>
      <p:ext uri="{BB962C8B-B14F-4D97-AF65-F5344CB8AC3E}">
        <p14:creationId xmlns:p14="http://schemas.microsoft.com/office/powerpoint/2010/main" val="315147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044702" cy="378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48" y="3975175"/>
            <a:ext cx="7933490" cy="12810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47" y="5445224"/>
            <a:ext cx="8205409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Iteración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Habitualmente queremos repetir varias veces un </a:t>
            </a:r>
            <a:r>
              <a:rPr lang="es-ES" dirty="0" smtClean="0"/>
              <a:t>conjunto de </a:t>
            </a:r>
            <a:r>
              <a:rPr lang="es-ES" dirty="0"/>
              <a:t>acciones</a:t>
            </a:r>
          </a:p>
          <a:p>
            <a:pPr lvl="1"/>
            <a:r>
              <a:rPr lang="es-ES" dirty="0" smtClean="0"/>
              <a:t>Por </a:t>
            </a:r>
            <a:r>
              <a:rPr lang="es-ES" dirty="0"/>
              <a:t>ejemplo, imprimir las notas de la agenda una a una</a:t>
            </a:r>
          </a:p>
          <a:p>
            <a:r>
              <a:rPr lang="es-ES" dirty="0" smtClean="0"/>
              <a:t>La </a:t>
            </a:r>
            <a:r>
              <a:rPr lang="es-ES" dirty="0"/>
              <a:t>mayoría de los lenguajes de programación </a:t>
            </a:r>
            <a:r>
              <a:rPr lang="es-ES" dirty="0" smtClean="0"/>
              <a:t>incluyen sentencias </a:t>
            </a:r>
            <a:r>
              <a:rPr lang="es-ES" dirty="0"/>
              <a:t>de bucle para hacer esto:</a:t>
            </a:r>
          </a:p>
          <a:p>
            <a:pPr lvl="1"/>
            <a:r>
              <a:rPr lang="es-ES" dirty="0" err="1" smtClean="0"/>
              <a:t>while</a:t>
            </a:r>
            <a:r>
              <a:rPr lang="es-ES" dirty="0"/>
              <a:t>, </a:t>
            </a:r>
            <a:r>
              <a:rPr lang="es-ES" dirty="0" err="1"/>
              <a:t>repeat</a:t>
            </a:r>
            <a:r>
              <a:rPr lang="es-ES" dirty="0"/>
              <a:t>, </a:t>
            </a:r>
            <a:r>
              <a:rPr lang="es-ES" dirty="0" err="1"/>
              <a:t>for</a:t>
            </a:r>
            <a:r>
              <a:rPr lang="es-ES" dirty="0"/>
              <a:t>, …</a:t>
            </a:r>
          </a:p>
          <a:p>
            <a:r>
              <a:rPr lang="es-ES" dirty="0" smtClean="0"/>
              <a:t>Los </a:t>
            </a:r>
            <a:r>
              <a:rPr lang="es-ES" dirty="0"/>
              <a:t>bucles permiten controlar cuántas veces se repite </a:t>
            </a:r>
            <a:r>
              <a:rPr lang="es-ES" dirty="0" smtClean="0"/>
              <a:t>un conjunto </a:t>
            </a:r>
            <a:r>
              <a:rPr lang="es-ES" dirty="0"/>
              <a:t>de acciones</a:t>
            </a:r>
          </a:p>
          <a:p>
            <a:pPr lvl="1"/>
            <a:r>
              <a:rPr lang="es-ES" dirty="0" smtClean="0"/>
              <a:t>En </a:t>
            </a:r>
            <a:r>
              <a:rPr lang="es-ES" dirty="0"/>
              <a:t>el caso de las colecciones es habitual repetir </a:t>
            </a:r>
            <a:r>
              <a:rPr lang="es-ES" dirty="0" smtClean="0"/>
              <a:t>acciones para </a:t>
            </a:r>
            <a:r>
              <a:rPr lang="es-ES" dirty="0"/>
              <a:t>cada objeto de la colección particular</a:t>
            </a:r>
          </a:p>
        </p:txBody>
      </p:sp>
    </p:spTree>
    <p:extLst>
      <p:ext uri="{BB962C8B-B14F-4D97-AF65-F5344CB8AC3E}">
        <p14:creationId xmlns:p14="http://schemas.microsoft.com/office/powerpoint/2010/main" val="312311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4.9.1 El ciclo “</a:t>
            </a:r>
            <a:r>
              <a:rPr lang="es-ES" sz="3600" dirty="0" err="1" smtClean="0"/>
              <a:t>for-each</a:t>
            </a:r>
            <a:r>
              <a:rPr lang="es-ES" sz="3600" dirty="0" smtClean="0"/>
              <a:t>” iteración definida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103671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Realiza el ciclo una vez por cada elemento de la colección</a:t>
            </a:r>
          </a:p>
          <a:p>
            <a:r>
              <a:rPr lang="es-ES" dirty="0" smtClean="0"/>
              <a:t>Adecuado cuando hay que tratar a todos los elementos de la colección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276872"/>
            <a:ext cx="196093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3"/>
          <p:cNvGrpSpPr/>
          <p:nvPr/>
        </p:nvGrpSpPr>
        <p:grpSpPr>
          <a:xfrm>
            <a:off x="2843808" y="2161456"/>
            <a:ext cx="5760640" cy="1780753"/>
            <a:chOff x="2843808" y="2348880"/>
            <a:chExt cx="5383723" cy="159332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2348880"/>
              <a:ext cx="538372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3284984"/>
              <a:ext cx="437197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21087"/>
            <a:ext cx="4176464" cy="20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 de flecha"/>
          <p:cNvCxnSpPr/>
          <p:nvPr/>
        </p:nvCxnSpPr>
        <p:spPr>
          <a:xfrm flipH="1">
            <a:off x="2627784" y="5553236"/>
            <a:ext cx="1872208" cy="144016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51520" y="4869160"/>
            <a:ext cx="223224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Define  la variable de ciclo. </a:t>
            </a:r>
          </a:p>
          <a:p>
            <a:pPr algn="ctr"/>
            <a:r>
              <a:rPr lang="es-ES" dirty="0" smtClean="0"/>
              <a:t>El tipo debe ser el mismo que el declarado en la colección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17828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28" y="3645024"/>
            <a:ext cx="6096347" cy="29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76628" y="3356992"/>
            <a:ext cx="584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Proceso selectivo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8229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6515100" cy="2743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7" y="2852936"/>
            <a:ext cx="6553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51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839108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96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4.10.1 El </a:t>
            </a:r>
            <a:r>
              <a:rPr lang="es-ES" sz="3600" dirty="0" err="1" smtClean="0"/>
              <a:t>bucle“while</a:t>
            </a:r>
            <a:r>
              <a:rPr lang="es-ES" sz="3600" dirty="0" smtClean="0"/>
              <a:t>” iteración indefinida</a:t>
            </a:r>
            <a:endParaRPr lang="es-E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19"/>
            <a:ext cx="3267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11 Grupo"/>
          <p:cNvGrpSpPr/>
          <p:nvPr/>
        </p:nvGrpSpPr>
        <p:grpSpPr>
          <a:xfrm>
            <a:off x="604676" y="1997682"/>
            <a:ext cx="8078663" cy="1157858"/>
            <a:chOff x="683568" y="2780928"/>
            <a:chExt cx="8078663" cy="115785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2852936"/>
              <a:ext cx="3762375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76056" y="2780928"/>
              <a:ext cx="36861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Flecha izquierda y derecha"/>
            <p:cNvSpPr/>
            <p:nvPr/>
          </p:nvSpPr>
          <p:spPr>
            <a:xfrm>
              <a:off x="4355976" y="3284984"/>
              <a:ext cx="576064" cy="1440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3059832" y="1412776"/>
            <a:ext cx="33123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Comparación con “</a:t>
            </a:r>
            <a:r>
              <a:rPr lang="es-ES" dirty="0" err="1" smtClean="0"/>
              <a:t>for-each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7" y="3356992"/>
            <a:ext cx="799945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60848"/>
            <a:ext cx="9157539" cy="28083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04664"/>
            <a:ext cx="365063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8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Comparación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773016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/>
              <a:t>for-each</a:t>
            </a:r>
            <a:r>
              <a:rPr lang="es-ES" dirty="0"/>
              <a:t>:</a:t>
            </a:r>
          </a:p>
          <a:p>
            <a:pPr lvl="1"/>
            <a:r>
              <a:rPr lang="es-ES" dirty="0" smtClean="0"/>
              <a:t>Más </a:t>
            </a:r>
            <a:r>
              <a:rPr lang="es-ES" dirty="0"/>
              <a:t>fácil de escribir</a:t>
            </a:r>
          </a:p>
          <a:p>
            <a:pPr lvl="1"/>
            <a:r>
              <a:rPr lang="es-ES" dirty="0" smtClean="0"/>
              <a:t>Más </a:t>
            </a:r>
            <a:r>
              <a:rPr lang="es-ES" dirty="0"/>
              <a:t>seguro: hay garantía de que acabará</a:t>
            </a:r>
          </a:p>
          <a:p>
            <a:r>
              <a:rPr lang="es-ES" dirty="0" err="1" smtClean="0"/>
              <a:t>while</a:t>
            </a:r>
            <a:r>
              <a:rPr lang="es-ES" dirty="0"/>
              <a:t>:</a:t>
            </a:r>
          </a:p>
          <a:p>
            <a:pPr lvl="1"/>
            <a:r>
              <a:rPr lang="es-ES" dirty="0" smtClean="0"/>
              <a:t>No </a:t>
            </a:r>
            <a:r>
              <a:rPr lang="es-ES" dirty="0"/>
              <a:t>es necesario procesar toda la colección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puede utilizar para otras cosas que no sean colecciones</a:t>
            </a:r>
          </a:p>
          <a:p>
            <a:pPr lvl="1"/>
            <a:r>
              <a:rPr lang="es-ES" dirty="0" smtClean="0"/>
              <a:t>Pero </a:t>
            </a:r>
            <a:r>
              <a:rPr lang="es-ES" dirty="0"/>
              <a:t>hay que tener más cuidado: podría darse un </a:t>
            </a:r>
            <a:r>
              <a:rPr lang="es-ES" dirty="0" smtClean="0"/>
              <a:t>bucle infinito</a:t>
            </a:r>
            <a:endParaRPr lang="es-ES" dirty="0"/>
          </a:p>
          <a:p>
            <a:pPr marL="800100" lvl="2" indent="0">
              <a:buNone/>
            </a:pPr>
            <a:r>
              <a:rPr lang="es-ES" dirty="0" err="1"/>
              <a:t>while</a:t>
            </a:r>
            <a:r>
              <a:rPr lang="es-ES" dirty="0"/>
              <a:t> (true) {</a:t>
            </a:r>
          </a:p>
          <a:p>
            <a:pPr marL="800100" lvl="2" indent="0">
              <a:buNone/>
            </a:pPr>
            <a:r>
              <a:rPr lang="es-ES" dirty="0"/>
              <a:t>// esto no acaba nunca</a:t>
            </a:r>
          </a:p>
          <a:p>
            <a:pPr marL="800100" lvl="2" indent="0">
              <a:buNone/>
            </a:pPr>
            <a:r>
              <a:rPr lang="es-ES" dirty="0"/>
              <a:t>}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476452"/>
            <a:ext cx="5442617" cy="19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8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4.10.3 Búsqueda en una colección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870354" y="1388697"/>
            <a:ext cx="5141806" cy="5064639"/>
            <a:chOff x="542243" y="2949395"/>
            <a:chExt cx="5109877" cy="454934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068" y="3621546"/>
              <a:ext cx="3152775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6 Grupo"/>
            <p:cNvGrpSpPr/>
            <p:nvPr/>
          </p:nvGrpSpPr>
          <p:grpSpPr>
            <a:xfrm>
              <a:off x="542243" y="5059642"/>
              <a:ext cx="4629150" cy="2072412"/>
              <a:chOff x="686259" y="5059642"/>
              <a:chExt cx="4629150" cy="2072412"/>
            </a:xfrm>
          </p:grpSpPr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5880" y="5059642"/>
                <a:ext cx="2800350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6259" y="5493754"/>
                <a:ext cx="462915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7 Rectángulo"/>
            <p:cNvSpPr/>
            <p:nvPr/>
          </p:nvSpPr>
          <p:spPr>
            <a:xfrm>
              <a:off x="2915816" y="2949395"/>
              <a:ext cx="27363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Ejemplos</a:t>
              </a:r>
              <a:endParaRPr lang="es-ES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243" y="7221946"/>
              <a:ext cx="4162429" cy="276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238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4.12 El tipo “</a:t>
            </a:r>
            <a:r>
              <a:rPr lang="es-ES" dirty="0" err="1" smtClean="0"/>
              <a:t>Iterator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907704" y="908720"/>
            <a:ext cx="6779096" cy="1415584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Es una clase de </a:t>
            </a:r>
            <a:r>
              <a:rPr lang="es-ES" dirty="0" smtClean="0">
                <a:solidFill>
                  <a:srgbClr val="FF0000"/>
                </a:solidFill>
              </a:rPr>
              <a:t>tipo genérico</a:t>
            </a:r>
            <a:r>
              <a:rPr lang="es-ES" dirty="0" smtClean="0"/>
              <a:t>, no define un tipo único</a:t>
            </a:r>
          </a:p>
          <a:p>
            <a:r>
              <a:rPr lang="es-ES" dirty="0" smtClean="0"/>
              <a:t>Hay que indicarle el tipo</a:t>
            </a:r>
          </a:p>
          <a:p>
            <a:r>
              <a:rPr lang="es-ES" dirty="0" smtClean="0"/>
              <a:t>Está definida en el paquete </a:t>
            </a:r>
            <a:r>
              <a:rPr lang="es-ES" i="1" dirty="0" err="1" smtClean="0">
                <a:solidFill>
                  <a:srgbClr val="FF0000"/>
                </a:solidFill>
              </a:rPr>
              <a:t>java.util</a:t>
            </a:r>
            <a:r>
              <a:rPr lang="es-ES" dirty="0" smtClean="0"/>
              <a:t>; hay que importarla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0" y="534221"/>
            <a:ext cx="1822764" cy="17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2"/>
          <p:cNvGrpSpPr/>
          <p:nvPr/>
        </p:nvGrpSpPr>
        <p:grpSpPr>
          <a:xfrm>
            <a:off x="457200" y="2478906"/>
            <a:ext cx="8371373" cy="3816424"/>
            <a:chOff x="1475656" y="1844824"/>
            <a:chExt cx="7488832" cy="324036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1844824"/>
              <a:ext cx="6875677" cy="236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Rectángulo"/>
            <p:cNvSpPr/>
            <p:nvPr/>
          </p:nvSpPr>
          <p:spPr>
            <a:xfrm>
              <a:off x="5076056" y="3861048"/>
              <a:ext cx="3888432" cy="12241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ES" dirty="0" err="1" smtClean="0">
                  <a:solidFill>
                    <a:srgbClr val="FF0000"/>
                  </a:solidFill>
                </a:rPr>
                <a:t>It.hasNext</a:t>
              </a:r>
              <a:r>
                <a:rPr lang="es-ES" dirty="0" smtClean="0">
                  <a:solidFill>
                    <a:srgbClr val="FF0000"/>
                  </a:solidFill>
                </a:rPr>
                <a:t>(): </a:t>
              </a:r>
            </a:p>
            <a:p>
              <a:pPr algn="ctr"/>
              <a:r>
                <a:rPr lang="es-ES" dirty="0" smtClean="0">
                  <a:solidFill>
                    <a:srgbClr val="FF0000"/>
                  </a:solidFill>
                </a:rPr>
                <a:t>comprueba si hay mas elementos</a:t>
              </a:r>
            </a:p>
            <a:p>
              <a:pPr algn="ctr"/>
              <a:r>
                <a:rPr lang="es-ES" dirty="0" err="1" smtClean="0">
                  <a:solidFill>
                    <a:srgbClr val="FF0000"/>
                  </a:solidFill>
                </a:rPr>
                <a:t>It.next</a:t>
              </a:r>
              <a:r>
                <a:rPr lang="es-ES" dirty="0" smtClean="0">
                  <a:solidFill>
                    <a:srgbClr val="FF0000"/>
                  </a:solidFill>
                </a:rPr>
                <a:t>()</a:t>
              </a:r>
            </a:p>
            <a:p>
              <a:pPr algn="ctr"/>
              <a:r>
                <a:rPr lang="es-ES" dirty="0" smtClean="0">
                  <a:solidFill>
                    <a:srgbClr val="FF0000"/>
                  </a:solidFill>
                </a:rPr>
                <a:t>Obtiene el siguiente elemento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flipH="1" flipV="1">
              <a:off x="3779912" y="3501008"/>
              <a:ext cx="259228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H="1" flipV="1">
              <a:off x="3491880" y="3717032"/>
              <a:ext cx="3096344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4.2 La Colección  de objetos como abstracción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4" y="1201136"/>
            <a:ext cx="2242876" cy="179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75857" y="1340768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Muchas aplicaciones requieren agrupar </a:t>
            </a:r>
            <a:r>
              <a:rPr lang="es-ES" sz="2400" dirty="0" smtClean="0"/>
              <a:t>objetos</a:t>
            </a:r>
          </a:p>
          <a:p>
            <a:r>
              <a:rPr lang="es-ES" sz="2400" b="1" dirty="0"/>
              <a:t>El número de elementos a agrupar </a:t>
            </a:r>
            <a:r>
              <a:rPr lang="es-ES" sz="2400" b="1" dirty="0">
                <a:solidFill>
                  <a:srgbClr val="FF0000"/>
                </a:solidFill>
              </a:rPr>
              <a:t>varía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Adición </a:t>
            </a:r>
            <a:r>
              <a:rPr lang="es-ES" sz="2400" dirty="0"/>
              <a:t>de elementos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Eliminación </a:t>
            </a:r>
            <a:r>
              <a:rPr lang="es-ES" sz="2400" dirty="0"/>
              <a:t>de </a:t>
            </a:r>
            <a:r>
              <a:rPr lang="es-ES" sz="2400" dirty="0" smtClean="0"/>
              <a:t>elementos</a:t>
            </a:r>
          </a:p>
          <a:p>
            <a:r>
              <a:rPr lang="es-ES" sz="2400" dirty="0"/>
              <a:t>Y hay que ser capaces de manipular los elementos de </a:t>
            </a:r>
            <a:r>
              <a:rPr lang="es-ES" sz="2400" dirty="0" smtClean="0"/>
              <a:t>la colección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Búsqueda </a:t>
            </a:r>
            <a:r>
              <a:rPr lang="es-ES" sz="2400" dirty="0"/>
              <a:t>de elementos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Consulta </a:t>
            </a:r>
            <a:r>
              <a:rPr lang="es-ES" sz="2400" dirty="0"/>
              <a:t>y modificación de elementos</a:t>
            </a:r>
          </a:p>
          <a:p>
            <a:r>
              <a:rPr lang="es-ES" sz="2400" dirty="0" smtClean="0"/>
              <a:t>Agrupar cosas para referirnos y manejarlas de forma conjunta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 smtClean="0"/>
              <a:t>ArrayList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0067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/>
              <a:t>Métodos de </a:t>
            </a:r>
            <a:r>
              <a:rPr lang="es-ES" dirty="0" err="1"/>
              <a:t>Iterator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11561"/>
            <a:ext cx="8229600" cy="2019127"/>
          </a:xfrm>
        </p:spPr>
        <p:txBody>
          <a:bodyPr>
            <a:normAutofit fontScale="70000" lnSpcReduction="20000"/>
          </a:bodyPr>
          <a:lstStyle/>
          <a:p>
            <a:r>
              <a:rPr lang="es-ES" dirty="0" err="1"/>
              <a:t>hasNext</a:t>
            </a:r>
            <a:r>
              <a:rPr lang="es-ES" dirty="0"/>
              <a:t>() </a:t>
            </a:r>
            <a:endParaRPr lang="es-ES" dirty="0" smtClean="0"/>
          </a:p>
          <a:p>
            <a:pPr lvl="1"/>
            <a:r>
              <a:rPr lang="es-ES" dirty="0"/>
              <a:t>P</a:t>
            </a:r>
            <a:r>
              <a:rPr lang="es-ES" dirty="0" smtClean="0"/>
              <a:t>ara </a:t>
            </a:r>
            <a:r>
              <a:rPr lang="es-ES" dirty="0"/>
              <a:t>comprobar que siguen </a:t>
            </a:r>
            <a:r>
              <a:rPr lang="es-ES" dirty="0" smtClean="0"/>
              <a:t>quedando elementos </a:t>
            </a:r>
            <a:r>
              <a:rPr lang="es-ES" dirty="0"/>
              <a:t>en el </a:t>
            </a:r>
            <a:r>
              <a:rPr lang="es-ES" dirty="0" err="1"/>
              <a:t>iterador</a:t>
            </a:r>
            <a:r>
              <a:rPr lang="es-ES" dirty="0"/>
              <a:t>.</a:t>
            </a:r>
          </a:p>
          <a:p>
            <a:r>
              <a:rPr lang="es-ES" dirty="0" err="1"/>
              <a:t>next</a:t>
            </a:r>
            <a:r>
              <a:rPr lang="es-ES" dirty="0"/>
              <a:t>() </a:t>
            </a:r>
            <a:endParaRPr lang="es-ES" dirty="0" smtClean="0"/>
          </a:p>
          <a:p>
            <a:pPr lvl="1"/>
            <a:r>
              <a:rPr lang="es-ES" dirty="0"/>
              <a:t>P</a:t>
            </a:r>
            <a:r>
              <a:rPr lang="es-ES" dirty="0" smtClean="0"/>
              <a:t>ara </a:t>
            </a:r>
            <a:r>
              <a:rPr lang="es-ES" dirty="0"/>
              <a:t>que nos dé el siguiente elemento </a:t>
            </a:r>
            <a:r>
              <a:rPr lang="es-ES" dirty="0" smtClean="0"/>
              <a:t>del </a:t>
            </a:r>
            <a:r>
              <a:rPr lang="es-ES" dirty="0" err="1" smtClean="0"/>
              <a:t>iterador</a:t>
            </a:r>
            <a:r>
              <a:rPr lang="es-ES" dirty="0"/>
              <a:t>.</a:t>
            </a:r>
          </a:p>
          <a:p>
            <a:r>
              <a:rPr lang="es-ES" dirty="0" err="1"/>
              <a:t>remove</a:t>
            </a:r>
            <a:r>
              <a:rPr lang="es-ES" dirty="0"/>
              <a:t>() </a:t>
            </a:r>
            <a:endParaRPr lang="es-ES" dirty="0" smtClean="0"/>
          </a:p>
          <a:p>
            <a:pPr lvl="1"/>
            <a:r>
              <a:rPr lang="es-ES" dirty="0"/>
              <a:t>P</a:t>
            </a:r>
            <a:r>
              <a:rPr lang="es-ES" dirty="0" smtClean="0"/>
              <a:t>ara </a:t>
            </a:r>
            <a:r>
              <a:rPr lang="es-ES" dirty="0"/>
              <a:t>eliminar un elemento del </a:t>
            </a:r>
            <a:r>
              <a:rPr lang="es-ES" dirty="0" err="1"/>
              <a:t>iterador</a:t>
            </a:r>
            <a:r>
              <a:rPr lang="es-ES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030688"/>
            <a:ext cx="64579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64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635" y="1229549"/>
            <a:ext cx="6840760" cy="31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737026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6 Flecha izquierda y derecha"/>
          <p:cNvSpPr/>
          <p:nvPr/>
        </p:nvSpPr>
        <p:spPr>
          <a:xfrm rot="5400000">
            <a:off x="4028943" y="4101322"/>
            <a:ext cx="468145" cy="1883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Comparación índice/</a:t>
            </a:r>
            <a:r>
              <a:rPr lang="es-ES" dirty="0" err="1" smtClean="0"/>
              <a:t>iterator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0610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549527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08312"/>
            <a:ext cx="544098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218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4.12 Eliminación de elementos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No podemos eliminar un elemento de la colección en un bucle “</a:t>
            </a:r>
            <a:r>
              <a:rPr lang="es-ES" dirty="0" err="1" smtClean="0"/>
              <a:t>for-each</a:t>
            </a:r>
            <a:r>
              <a:rPr lang="es-ES" dirty="0" smtClean="0"/>
              <a:t>”.</a:t>
            </a:r>
          </a:p>
          <a:p>
            <a:r>
              <a:rPr lang="es-ES" dirty="0" smtClean="0"/>
              <a:t>Tenemos que utilizar “</a:t>
            </a:r>
            <a:r>
              <a:rPr lang="es-ES" dirty="0" err="1" smtClean="0"/>
              <a:t>Iterator</a:t>
            </a:r>
            <a:r>
              <a:rPr lang="es-ES" dirty="0" smtClean="0"/>
              <a:t>”</a:t>
            </a:r>
          </a:p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64674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14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Ejemplo: subasta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613" y="2076450"/>
            <a:ext cx="39147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4.14.2 La palabra reservada “</a:t>
            </a:r>
            <a:r>
              <a:rPr lang="es-ES" dirty="0" err="1" smtClean="0"/>
              <a:t>null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1677681" cy="344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627784" y="141277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 /**</a:t>
            </a:r>
          </a:p>
          <a:p>
            <a:r>
              <a:rPr lang="en-US" sz="1600" dirty="0" smtClean="0"/>
              <a:t>     * Attempt to bid for this lot. A successful bid</a:t>
            </a:r>
          </a:p>
          <a:p>
            <a:r>
              <a:rPr lang="en-US" sz="1600" dirty="0" smtClean="0"/>
              <a:t>     * must have a value higher than any existing bid.</a:t>
            </a:r>
          </a:p>
          <a:p>
            <a:r>
              <a:rPr lang="en-US" sz="1600" dirty="0" smtClean="0"/>
              <a:t>     * @</a:t>
            </a:r>
            <a:r>
              <a:rPr lang="en-US" sz="1600" dirty="0" err="1" smtClean="0"/>
              <a:t>param</a:t>
            </a:r>
            <a:r>
              <a:rPr lang="en-US" sz="1600" dirty="0" smtClean="0"/>
              <a:t> bid A new bid.</a:t>
            </a:r>
          </a:p>
          <a:p>
            <a:r>
              <a:rPr lang="en-US" sz="1600" dirty="0" smtClean="0"/>
              <a:t>     * @return true if successful, false otherwise</a:t>
            </a:r>
          </a:p>
          <a:p>
            <a:r>
              <a:rPr lang="en-US" sz="1600" dirty="0" smtClean="0"/>
              <a:t>     */</a:t>
            </a:r>
          </a:p>
          <a:p>
            <a:r>
              <a:rPr lang="en-US" sz="1600" dirty="0" smtClean="0"/>
              <a:t>    public </a:t>
            </a:r>
            <a:r>
              <a:rPr lang="en-US" sz="1600" dirty="0" err="1" smtClean="0"/>
              <a:t>boolean</a:t>
            </a:r>
            <a:r>
              <a:rPr lang="en-US" sz="1600" dirty="0" smtClean="0"/>
              <a:t> </a:t>
            </a:r>
            <a:r>
              <a:rPr lang="en-US" sz="1600" dirty="0" err="1" smtClean="0"/>
              <a:t>bidFor</a:t>
            </a:r>
            <a:r>
              <a:rPr lang="en-US" sz="1600" dirty="0" smtClean="0"/>
              <a:t>(Bid </a:t>
            </a:r>
            <a:r>
              <a:rPr lang="en-US" sz="1600" dirty="0" err="1" smtClean="0"/>
              <a:t>bid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    {</a:t>
            </a:r>
          </a:p>
          <a:p>
            <a:r>
              <a:rPr lang="en-US" sz="1600" dirty="0" smtClean="0"/>
              <a:t>        if((</a:t>
            </a:r>
            <a:r>
              <a:rPr lang="en-US" sz="1600" dirty="0" err="1" smtClean="0"/>
              <a:t>highestBid</a:t>
            </a:r>
            <a:r>
              <a:rPr lang="en-US" sz="1600" dirty="0" smtClean="0"/>
              <a:t> == null) ||</a:t>
            </a:r>
          </a:p>
          <a:p>
            <a:r>
              <a:rPr lang="en-US" sz="1600" dirty="0" smtClean="0"/>
              <a:t>               (</a:t>
            </a:r>
            <a:r>
              <a:rPr lang="en-US" sz="1600" dirty="0" err="1" smtClean="0"/>
              <a:t>bid.getValue</a:t>
            </a:r>
            <a:r>
              <a:rPr lang="en-US" sz="1600" dirty="0" smtClean="0"/>
              <a:t>() &gt; </a:t>
            </a:r>
            <a:r>
              <a:rPr lang="en-US" sz="1600" dirty="0" err="1" smtClean="0"/>
              <a:t>highestBid.getValue</a:t>
            </a:r>
            <a:r>
              <a:rPr lang="en-US" sz="1600" dirty="0" smtClean="0"/>
              <a:t>())) {</a:t>
            </a:r>
          </a:p>
          <a:p>
            <a:r>
              <a:rPr lang="en-US" sz="1600" dirty="0" smtClean="0"/>
              <a:t>            // This bid is the best so far.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highestBid</a:t>
            </a:r>
            <a:r>
              <a:rPr lang="en-US" sz="1600" dirty="0" smtClean="0"/>
              <a:t> = bid;</a:t>
            </a:r>
          </a:p>
          <a:p>
            <a:r>
              <a:rPr lang="en-US" sz="1600" dirty="0" smtClean="0"/>
              <a:t>            return true;</a:t>
            </a:r>
          </a:p>
          <a:p>
            <a:r>
              <a:rPr lang="en-US" sz="1600" dirty="0" smtClean="0"/>
              <a:t>        }</a:t>
            </a:r>
          </a:p>
          <a:p>
            <a:r>
              <a:rPr lang="en-US" sz="1600" dirty="0" smtClean="0"/>
              <a:t>        else {</a:t>
            </a:r>
          </a:p>
          <a:p>
            <a:r>
              <a:rPr lang="en-US" sz="1600" dirty="0" smtClean="0"/>
              <a:t>            return false;</a:t>
            </a:r>
          </a:p>
          <a:p>
            <a:r>
              <a:rPr lang="en-US" sz="1600" dirty="0" smtClean="0"/>
              <a:t>        }</a:t>
            </a:r>
          </a:p>
          <a:p>
            <a:r>
              <a:rPr lang="en-US" sz="1600" dirty="0" smtClean="0"/>
              <a:t>    }</a:t>
            </a:r>
            <a:endParaRPr lang="es-ES" sz="1600" dirty="0"/>
          </a:p>
        </p:txBody>
      </p:sp>
      <p:sp>
        <p:nvSpPr>
          <p:cNvPr id="6" name="5 Flecha derecha"/>
          <p:cNvSpPr/>
          <p:nvPr/>
        </p:nvSpPr>
        <p:spPr>
          <a:xfrm rot="10800000">
            <a:off x="5364088" y="342900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46348" y="188640"/>
            <a:ext cx="6563072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4.14.5 Objetos “anónimos”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95536" y="927098"/>
            <a:ext cx="62646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 </a:t>
            </a:r>
            <a:r>
              <a:rPr lang="en-US" dirty="0" smtClean="0"/>
              <a:t>/** </a:t>
            </a:r>
            <a:r>
              <a:rPr lang="en-US" dirty="0" err="1" smtClean="0"/>
              <a:t>clase</a:t>
            </a:r>
            <a:r>
              <a:rPr lang="en-US" dirty="0" smtClean="0"/>
              <a:t> auction (</a:t>
            </a:r>
            <a:r>
              <a:rPr lang="en-US" dirty="0" err="1" smtClean="0"/>
              <a:t>subasta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* Enter a new lot into the auction.</a:t>
            </a:r>
          </a:p>
          <a:p>
            <a:r>
              <a:rPr lang="en-US" dirty="0" smtClean="0"/>
              <a:t>     * @</a:t>
            </a:r>
            <a:r>
              <a:rPr lang="en-US" dirty="0" err="1" smtClean="0"/>
              <a:t>param</a:t>
            </a:r>
            <a:r>
              <a:rPr lang="en-US" dirty="0" smtClean="0"/>
              <a:t> description A description of the lot.</a:t>
            </a:r>
          </a:p>
          <a:p>
            <a:r>
              <a:rPr lang="en-US" dirty="0" smtClean="0"/>
              <a:t>     */</a:t>
            </a:r>
          </a:p>
          <a:p>
            <a:r>
              <a:rPr lang="en-US" dirty="0" smtClean="0"/>
              <a:t>    public void </a:t>
            </a:r>
            <a:r>
              <a:rPr lang="en-US" dirty="0" err="1" smtClean="0"/>
              <a:t>enterLot</a:t>
            </a:r>
            <a:r>
              <a:rPr lang="en-US" dirty="0" smtClean="0"/>
              <a:t>(String description)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lots.add</a:t>
            </a:r>
            <a:r>
              <a:rPr lang="en-US" dirty="0" smtClean="0"/>
              <a:t>(new Lot(</a:t>
            </a:r>
            <a:r>
              <a:rPr lang="en-US" dirty="0" err="1" smtClean="0"/>
              <a:t>nextLotNumber</a:t>
            </a:r>
            <a:r>
              <a:rPr lang="en-US" dirty="0" smtClean="0"/>
              <a:t>, description));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nextLotNumber</a:t>
            </a:r>
            <a:r>
              <a:rPr lang="en-US" dirty="0" smtClean="0"/>
              <a:t>++;</a:t>
            </a:r>
          </a:p>
          <a:p>
            <a:r>
              <a:rPr lang="en-US" sz="1000" dirty="0" smtClean="0"/>
              <a:t>    }</a:t>
            </a:r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098" y="3356992"/>
            <a:ext cx="7920880" cy="33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4.14.6 Encadenamiento de llamadas a métodos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820688"/>
          </a:xfrm>
        </p:spPr>
        <p:txBody>
          <a:bodyPr/>
          <a:lstStyle/>
          <a:p>
            <a:r>
              <a:rPr lang="es-ES" dirty="0" smtClean="0"/>
              <a:t>Modos alternativos</a:t>
            </a:r>
            <a:endParaRPr lang="es-E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7" y="3566078"/>
            <a:ext cx="8240812" cy="58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766512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90725"/>
            <a:ext cx="5181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77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4096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94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58709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4.3 Un organizador para archivos de música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083084"/>
          </a:xfrm>
        </p:spPr>
        <p:txBody>
          <a:bodyPr>
            <a:normAutofit/>
          </a:bodyPr>
          <a:lstStyle/>
          <a:p>
            <a:r>
              <a:rPr lang="es-ES" dirty="0" smtClean="0"/>
              <a:t>Music-organizer-v1</a:t>
            </a:r>
          </a:p>
          <a:p>
            <a:pPr lvl="1"/>
            <a:r>
              <a:rPr lang="es-ES" dirty="0"/>
              <a:t>No vamos a implementar las estructuras de datos para guardar las notas: usaremos librerías</a:t>
            </a:r>
          </a:p>
          <a:p>
            <a:pPr lvl="2"/>
            <a:r>
              <a:rPr lang="es-ES" dirty="0"/>
              <a:t>Así no hay que hacerlo todo desde </a:t>
            </a:r>
            <a:r>
              <a:rPr lang="es-ES" dirty="0" smtClean="0"/>
              <a:t>cero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4879944" cy="303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42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344816" cy="597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831319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9583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Librerías de </a:t>
            </a:r>
            <a:r>
              <a:rPr lang="es-ES" dirty="0" smtClean="0"/>
              <a:t>clases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Una </a:t>
            </a:r>
            <a:r>
              <a:rPr lang="es-ES" dirty="0"/>
              <a:t>librería de clases es…</a:t>
            </a:r>
          </a:p>
          <a:p>
            <a:pPr lvl="2"/>
            <a:r>
              <a:rPr lang="es-ES" dirty="0"/>
              <a:t>Una colección de clases útiles</a:t>
            </a:r>
          </a:p>
          <a:p>
            <a:pPr lvl="1"/>
            <a:r>
              <a:rPr lang="es-ES" dirty="0"/>
              <a:t>En Java una librería de clases es un </a:t>
            </a:r>
            <a:r>
              <a:rPr lang="es-ES" i="1" dirty="0" err="1"/>
              <a:t>package</a:t>
            </a:r>
            <a:endParaRPr lang="es-ES" i="1" dirty="0"/>
          </a:p>
          <a:p>
            <a:pPr lvl="2"/>
            <a:r>
              <a:rPr lang="es-ES" dirty="0"/>
              <a:t>Como la agrupación de objetos es algo habitual, en Java hay una librería de clases para esto:</a:t>
            </a:r>
          </a:p>
          <a:p>
            <a:pPr lvl="3"/>
            <a:r>
              <a:rPr lang="es-ES" b="1" dirty="0" err="1"/>
              <a:t>package</a:t>
            </a:r>
            <a:r>
              <a:rPr lang="es-ES" b="1" dirty="0"/>
              <a:t> </a:t>
            </a:r>
            <a:r>
              <a:rPr lang="es-ES" b="1" dirty="0" err="1"/>
              <a:t>java.util</a:t>
            </a:r>
            <a:endParaRPr lang="es-ES" b="1" dirty="0"/>
          </a:p>
          <a:p>
            <a:pPr lvl="1"/>
            <a:r>
              <a:rPr lang="es-ES" dirty="0"/>
              <a:t>Las librerías o paquetes de Java contiene cientos de </a:t>
            </a:r>
            <a:r>
              <a:rPr lang="es-ES" dirty="0" smtClean="0"/>
              <a:t>clases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987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4.4 Utilización de una clase librería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5039544" y="961929"/>
            <a:ext cx="4104456" cy="4978147"/>
            <a:chOff x="5039544" y="961929"/>
            <a:chExt cx="4104456" cy="497814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544" y="961929"/>
              <a:ext cx="4104456" cy="2167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194" y="2852936"/>
              <a:ext cx="3997156" cy="3087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72212" y="980728"/>
            <a:ext cx="4967332" cy="5328592"/>
            <a:chOff x="72212" y="980728"/>
            <a:chExt cx="4967332" cy="532859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2" y="980728"/>
              <a:ext cx="4967332" cy="53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Flecha izquierda"/>
            <p:cNvSpPr/>
            <p:nvPr/>
          </p:nvSpPr>
          <p:spPr>
            <a:xfrm>
              <a:off x="2555878" y="980728"/>
              <a:ext cx="1080018" cy="2160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dirty="0"/>
              <a:t>4.4.1 Importación de una clase librería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El acceso a una clase estándar de librería de Java </a:t>
            </a:r>
            <a:r>
              <a:rPr lang="es-ES" dirty="0" smtClean="0"/>
              <a:t>se obtiene </a:t>
            </a:r>
            <a:r>
              <a:rPr lang="es-ES" dirty="0"/>
              <a:t>mediante la sentencia </a:t>
            </a:r>
            <a:r>
              <a:rPr lang="es-ES" b="1" i="1" dirty="0" err="1" smtClean="0"/>
              <a:t>import</a:t>
            </a:r>
            <a:r>
              <a:rPr lang="es-ES" dirty="0" smtClean="0"/>
              <a:t>. Ejemplo para </a:t>
            </a:r>
            <a:r>
              <a:rPr lang="es-ES" dirty="0" err="1" smtClean="0"/>
              <a:t>ArrayList</a:t>
            </a:r>
            <a:endParaRPr lang="es-ES" dirty="0" smtClean="0"/>
          </a:p>
          <a:p>
            <a:pPr lvl="1"/>
            <a:r>
              <a:rPr lang="es-ES" b="1" dirty="0" err="1" smtClean="0"/>
              <a:t>import</a:t>
            </a:r>
            <a:r>
              <a:rPr lang="es-ES" b="1" dirty="0" smtClean="0"/>
              <a:t> </a:t>
            </a:r>
            <a:r>
              <a:rPr lang="es-ES" b="1" dirty="0" err="1"/>
              <a:t>java.util.ArrayList</a:t>
            </a:r>
            <a:r>
              <a:rPr lang="es-ES" b="1" dirty="0"/>
              <a:t>;</a:t>
            </a:r>
            <a:r>
              <a:rPr lang="es-ES" dirty="0"/>
              <a:t> </a:t>
            </a:r>
          </a:p>
          <a:p>
            <a:r>
              <a:rPr lang="es-ES" dirty="0"/>
              <a:t>Las sentencias </a:t>
            </a:r>
            <a:r>
              <a:rPr lang="es-ES" b="1" i="1" dirty="0" err="1"/>
              <a:t>import</a:t>
            </a:r>
            <a:r>
              <a:rPr lang="es-ES" dirty="0"/>
              <a:t> deben ubicarse en el texto </a:t>
            </a:r>
            <a:r>
              <a:rPr lang="es-ES" dirty="0" smtClean="0"/>
              <a:t>de la </a:t>
            </a:r>
            <a:r>
              <a:rPr lang="es-ES" dirty="0"/>
              <a:t>clase, siempre antes del comienzo de la </a:t>
            </a:r>
            <a:r>
              <a:rPr lang="es-ES" dirty="0" smtClean="0"/>
              <a:t>declaración de </a:t>
            </a:r>
            <a:r>
              <a:rPr lang="es-ES" dirty="0"/>
              <a:t>la clase.</a:t>
            </a:r>
          </a:p>
          <a:p>
            <a:r>
              <a:rPr lang="es-ES" dirty="0"/>
              <a:t>Una vez que el nombre de una clase ha </a:t>
            </a:r>
            <a:r>
              <a:rPr lang="es-ES" dirty="0" smtClean="0"/>
              <a:t>sido importado </a:t>
            </a:r>
            <a:r>
              <a:rPr lang="es-ES" dirty="0"/>
              <a:t>desde un </a:t>
            </a:r>
            <a:r>
              <a:rPr lang="es-ES" dirty="0" smtClean="0"/>
              <a:t>paquete, podemos usar </a:t>
            </a:r>
            <a:r>
              <a:rPr lang="es-ES" dirty="0"/>
              <a:t>dicha clase tal como si fuera una de </a:t>
            </a:r>
            <a:r>
              <a:rPr lang="es-ES" dirty="0" smtClean="0"/>
              <a:t>nuestras propias </a:t>
            </a:r>
            <a:r>
              <a:rPr lang="es-ES" dirty="0"/>
              <a:t>clases.</a:t>
            </a:r>
          </a:p>
          <a:p>
            <a:r>
              <a:rPr lang="es-ES" i="1" dirty="0" err="1" smtClean="0"/>
              <a:t>import</a:t>
            </a:r>
            <a:endParaRPr lang="es-ES" i="1" dirty="0"/>
          </a:p>
          <a:p>
            <a:pPr lvl="1"/>
            <a:r>
              <a:rPr lang="es-ES" dirty="0" smtClean="0"/>
              <a:t>No </a:t>
            </a:r>
            <a:r>
              <a:rPr lang="es-ES" dirty="0"/>
              <a:t>es necesario para el paquete </a:t>
            </a:r>
            <a:r>
              <a:rPr lang="es-ES" dirty="0" err="1"/>
              <a:t>java.lang</a:t>
            </a:r>
            <a:endParaRPr lang="es-ES" dirty="0"/>
          </a:p>
          <a:p>
            <a:pPr lvl="1"/>
            <a:r>
              <a:rPr lang="es-ES" dirty="0" smtClean="0"/>
              <a:t>Siempre </a:t>
            </a:r>
            <a:r>
              <a:rPr lang="es-ES" dirty="0"/>
              <a:t>se asume: </a:t>
            </a:r>
            <a:r>
              <a:rPr lang="es-ES" i="1" dirty="0" err="1"/>
              <a:t>import</a:t>
            </a:r>
            <a:r>
              <a:rPr lang="es-ES" i="1" dirty="0"/>
              <a:t> java.lang.*</a:t>
            </a:r>
          </a:p>
          <a:p>
            <a:r>
              <a:rPr lang="es-ES" dirty="0" smtClean="0"/>
              <a:t>* </a:t>
            </a:r>
            <a:r>
              <a:rPr lang="es-ES" dirty="0"/>
              <a:t>permite importar todas las clases e interfaces de un paquete</a:t>
            </a:r>
          </a:p>
          <a:p>
            <a:pPr lvl="1"/>
            <a:r>
              <a:rPr lang="es-ES" b="1" dirty="0" err="1"/>
              <a:t>import</a:t>
            </a:r>
            <a:r>
              <a:rPr lang="es-ES" b="1" dirty="0"/>
              <a:t> </a:t>
            </a:r>
            <a:r>
              <a:rPr lang="es-ES" b="1" dirty="0" err="1"/>
              <a:t>java.util</a:t>
            </a:r>
            <a:r>
              <a:rPr lang="es-ES" b="1" dirty="0"/>
              <a:t>.*; </a:t>
            </a:r>
            <a:r>
              <a:rPr lang="es-ES" dirty="0"/>
              <a:t>// todas las clases e interfaces de </a:t>
            </a:r>
            <a:r>
              <a:rPr lang="es-ES" dirty="0" err="1"/>
              <a:t>util</a:t>
            </a:r>
            <a:endParaRPr lang="es-ES" dirty="0"/>
          </a:p>
          <a:p>
            <a:pPr lvl="1"/>
            <a:r>
              <a:rPr lang="es-ES" b="1" dirty="0" err="1"/>
              <a:t>import</a:t>
            </a:r>
            <a:r>
              <a:rPr lang="es-ES" b="1" dirty="0"/>
              <a:t> java.*; </a:t>
            </a:r>
            <a:r>
              <a:rPr lang="es-ES" dirty="0"/>
              <a:t>// ERROR: no vale para paquetes</a:t>
            </a:r>
          </a:p>
          <a:p>
            <a:r>
              <a:rPr lang="es-ES" dirty="0" smtClean="0"/>
              <a:t>Ejemplo</a:t>
            </a:r>
            <a:r>
              <a:rPr lang="es-ES" dirty="0"/>
              <a:t>: Para importar la clase </a:t>
            </a:r>
            <a:r>
              <a:rPr lang="es-ES" dirty="0" err="1"/>
              <a:t>Applet</a:t>
            </a:r>
            <a:r>
              <a:rPr lang="es-ES" dirty="0"/>
              <a:t>, hay dos posibilidades:</a:t>
            </a:r>
          </a:p>
          <a:p>
            <a:pPr lvl="1"/>
            <a:r>
              <a:rPr lang="es-ES" b="1" dirty="0" err="1"/>
              <a:t>import</a:t>
            </a:r>
            <a:r>
              <a:rPr lang="es-ES" b="1" dirty="0"/>
              <a:t> </a:t>
            </a:r>
            <a:r>
              <a:rPr lang="es-ES" b="1" dirty="0" err="1"/>
              <a:t>java.applet.Applet</a:t>
            </a:r>
            <a:r>
              <a:rPr lang="es-ES" dirty="0"/>
              <a:t>; // directamente la clase</a:t>
            </a:r>
          </a:p>
          <a:p>
            <a:pPr lvl="1"/>
            <a:r>
              <a:rPr lang="es-ES" b="1" dirty="0" err="1"/>
              <a:t>import</a:t>
            </a:r>
            <a:r>
              <a:rPr lang="es-ES" b="1" dirty="0"/>
              <a:t> </a:t>
            </a:r>
            <a:r>
              <a:rPr lang="es-ES" b="1" dirty="0" err="1"/>
              <a:t>java.applet</a:t>
            </a:r>
            <a:r>
              <a:rPr lang="es-ES" b="1" dirty="0"/>
              <a:t>.*; </a:t>
            </a:r>
            <a:r>
              <a:rPr lang="es-ES" dirty="0"/>
              <a:t>// todos los nombres del </a:t>
            </a:r>
            <a:r>
              <a:rPr lang="es-ES" dirty="0" smtClean="0"/>
              <a:t>paquete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933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36712"/>
            <a:ext cx="701340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7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Métodos de </a:t>
            </a:r>
            <a:r>
              <a:rPr lang="es-ES" dirty="0" err="1"/>
              <a:t>ArrayList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La clase </a:t>
            </a:r>
            <a:r>
              <a:rPr lang="es-ES" b="1" dirty="0" err="1"/>
              <a:t>ArrayList</a:t>
            </a:r>
            <a:r>
              <a:rPr lang="es-ES" dirty="0"/>
              <a:t> declara muchos métodos </a:t>
            </a:r>
            <a:r>
              <a:rPr lang="es-ES" dirty="0" smtClean="0"/>
              <a:t>entre ellos</a:t>
            </a:r>
            <a:r>
              <a:rPr lang="es-ES" dirty="0"/>
              <a:t>:</a:t>
            </a:r>
          </a:p>
          <a:p>
            <a:pPr lvl="1"/>
            <a:r>
              <a:rPr lang="es-ES" dirty="0" err="1"/>
              <a:t>a</a:t>
            </a:r>
            <a:r>
              <a:rPr lang="es-ES" dirty="0" err="1" smtClean="0"/>
              <a:t>dd</a:t>
            </a:r>
            <a:endParaRPr lang="es-ES" dirty="0" smtClean="0"/>
          </a:p>
          <a:p>
            <a:pPr lvl="2"/>
            <a:r>
              <a:rPr lang="es-ES" dirty="0" smtClean="0"/>
              <a:t>Almacena </a:t>
            </a:r>
            <a:r>
              <a:rPr lang="es-ES" dirty="0"/>
              <a:t>un objeto en la lista.</a:t>
            </a:r>
          </a:p>
          <a:p>
            <a:pPr lvl="1"/>
            <a:r>
              <a:rPr lang="es-ES" dirty="0" err="1" smtClean="0"/>
              <a:t>size</a:t>
            </a:r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Devuelve </a:t>
            </a:r>
            <a:r>
              <a:rPr lang="es-ES" dirty="0"/>
              <a:t>el número total de </a:t>
            </a:r>
            <a:r>
              <a:rPr lang="es-ES" dirty="0" smtClean="0"/>
              <a:t>elementos almacenados </a:t>
            </a:r>
            <a:r>
              <a:rPr lang="es-ES" dirty="0"/>
              <a:t>en la lista.</a:t>
            </a:r>
          </a:p>
          <a:p>
            <a:pPr lvl="1"/>
            <a:r>
              <a:rPr lang="es-ES" dirty="0" err="1" smtClean="0"/>
              <a:t>get</a:t>
            </a:r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Devuelve </a:t>
            </a:r>
            <a:r>
              <a:rPr lang="es-ES" dirty="0"/>
              <a:t>un elemento, sin eliminarlo de </a:t>
            </a:r>
            <a:r>
              <a:rPr lang="es-ES" dirty="0" smtClean="0"/>
              <a:t>la colección</a:t>
            </a:r>
            <a:r>
              <a:rPr lang="es-ES" dirty="0"/>
              <a:t>.</a:t>
            </a:r>
          </a:p>
          <a:p>
            <a:pPr lvl="1"/>
            <a:r>
              <a:rPr lang="es-ES" dirty="0" err="1" smtClean="0"/>
              <a:t>remove</a:t>
            </a:r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Elimina </a:t>
            </a:r>
            <a:r>
              <a:rPr lang="es-ES" dirty="0"/>
              <a:t>un objeto en la lista.</a:t>
            </a:r>
          </a:p>
        </p:txBody>
      </p:sp>
    </p:spTree>
    <p:extLst>
      <p:ext uri="{BB962C8B-B14F-4D97-AF65-F5344CB8AC3E}">
        <p14:creationId xmlns:p14="http://schemas.microsoft.com/office/powerpoint/2010/main" val="2290954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1314</Words>
  <Application>Microsoft Office PowerPoint</Application>
  <PresentationFormat>Presentación en pantalla (4:3)</PresentationFormat>
  <Paragraphs>174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Arial</vt:lpstr>
      <vt:lpstr>Calibri</vt:lpstr>
      <vt:lpstr>Courier New</vt:lpstr>
      <vt:lpstr>Tema de Office</vt:lpstr>
      <vt:lpstr>Programación orientada a objetos</vt:lpstr>
      <vt:lpstr>Presentación de PowerPoint</vt:lpstr>
      <vt:lpstr>4.2 La Colección  de objetos como abstracción</vt:lpstr>
      <vt:lpstr>4.3 Un organizador para archivos de música</vt:lpstr>
      <vt:lpstr>Librerías de clases</vt:lpstr>
      <vt:lpstr>4.4 Utilización de una clase librería</vt:lpstr>
      <vt:lpstr>4.4.1 Importación de una clase librería</vt:lpstr>
      <vt:lpstr>Presentación de PowerPoint</vt:lpstr>
      <vt:lpstr>Métodos de ArrayList</vt:lpstr>
      <vt:lpstr>Principales métodos de ArrayList</vt:lpstr>
      <vt:lpstr>Presentación de PowerPoint</vt:lpstr>
      <vt:lpstr>4.5 Estructura de objetos con “colecciones”</vt:lpstr>
      <vt:lpstr>4.6 Clases genéricas</vt:lpstr>
      <vt:lpstr>Notación Diamante</vt:lpstr>
      <vt:lpstr>4.7 Numeración dentro de las colecciones</vt:lpstr>
      <vt:lpstr>Presentación de PowerPoint</vt:lpstr>
      <vt:lpstr>Eliminar un elemento de la “colección”</vt:lpstr>
      <vt:lpstr>Modificación de los índices</vt:lpstr>
      <vt:lpstr>Resumen</vt:lpstr>
      <vt:lpstr>Iteración</vt:lpstr>
      <vt:lpstr>4.9.1 El ciclo “for-each” iteración definida</vt:lpstr>
      <vt:lpstr>Presentación de PowerPoint</vt:lpstr>
      <vt:lpstr>Presentación de PowerPoint</vt:lpstr>
      <vt:lpstr>Presentación de PowerPoint</vt:lpstr>
      <vt:lpstr>4.10.1 El bucle“while” iteración indefinida</vt:lpstr>
      <vt:lpstr>Presentación de PowerPoint</vt:lpstr>
      <vt:lpstr>Comparación</vt:lpstr>
      <vt:lpstr>4.10.3 Búsqueda en una colección</vt:lpstr>
      <vt:lpstr>4.12 El tipo “Iterator”</vt:lpstr>
      <vt:lpstr>Métodos de Iterator</vt:lpstr>
      <vt:lpstr>Comparación índice/iterator</vt:lpstr>
      <vt:lpstr>Presentación de PowerPoint</vt:lpstr>
      <vt:lpstr>4.12 Eliminación de elementos</vt:lpstr>
      <vt:lpstr>Ejemplo: subasta</vt:lpstr>
      <vt:lpstr>4.14.2 La palabra reservada “null”</vt:lpstr>
      <vt:lpstr>4.14.5 Objetos “anónimos”</vt:lpstr>
      <vt:lpstr>4.14.6 Encadenamiento de llamadas a métodos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136</cp:revision>
  <dcterms:created xsi:type="dcterms:W3CDTF">2012-03-03T20:13:00Z</dcterms:created>
  <dcterms:modified xsi:type="dcterms:W3CDTF">2018-03-13T17:45:17Z</dcterms:modified>
</cp:coreProperties>
</file>