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85" r:id="rId4"/>
    <p:sldId id="286" r:id="rId5"/>
    <p:sldId id="284" r:id="rId6"/>
    <p:sldId id="287" r:id="rId7"/>
    <p:sldId id="280" r:id="rId8"/>
    <p:sldId id="288" r:id="rId9"/>
    <p:sldId id="259" r:id="rId10"/>
    <p:sldId id="293" r:id="rId11"/>
    <p:sldId id="302" r:id="rId12"/>
    <p:sldId id="289" r:id="rId13"/>
    <p:sldId id="290" r:id="rId14"/>
    <p:sldId id="291" r:id="rId15"/>
    <p:sldId id="261" r:id="rId16"/>
    <p:sldId id="262" r:id="rId17"/>
    <p:sldId id="263" r:id="rId18"/>
    <p:sldId id="264" r:id="rId19"/>
    <p:sldId id="265" r:id="rId20"/>
    <p:sldId id="298" r:id="rId21"/>
    <p:sldId id="266" r:id="rId22"/>
    <p:sldId id="296" r:id="rId23"/>
    <p:sldId id="297" r:id="rId24"/>
    <p:sldId id="267" r:id="rId25"/>
    <p:sldId id="300" r:id="rId26"/>
    <p:sldId id="268" r:id="rId27"/>
    <p:sldId id="294" r:id="rId28"/>
    <p:sldId id="301" r:id="rId29"/>
    <p:sldId id="269" r:id="rId30"/>
    <p:sldId id="299" r:id="rId31"/>
    <p:sldId id="270" r:id="rId32"/>
    <p:sldId id="292" r:id="rId33"/>
    <p:sldId id="271" r:id="rId34"/>
    <p:sldId id="295" r:id="rId35"/>
    <p:sldId id="281" r:id="rId36"/>
    <p:sldId id="282" r:id="rId37"/>
    <p:sldId id="283" r:id="rId38"/>
    <p:sldId id="272" r:id="rId39"/>
    <p:sldId id="273" r:id="rId40"/>
    <p:sldId id="274" r:id="rId41"/>
    <p:sldId id="275" r:id="rId42"/>
    <p:sldId id="276" r:id="rId43"/>
    <p:sldId id="277" r:id="rId44"/>
    <p:sldId id="303" r:id="rId45"/>
    <p:sldId id="278" r:id="rId46"/>
    <p:sldId id="279" r:id="rId47"/>
  </p:sldIdLst>
  <p:sldSz cx="9144000" cy="6858000" type="screen4x3"/>
  <p:notesSz cx="6858000" cy="9144000"/>
  <p:custDataLst>
    <p:tags r:id="rId49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1B272-4CD4-4517-942D-B803C62C8C8C}" type="datetimeFigureOut">
              <a:rPr lang="es-ES" smtClean="0"/>
              <a:t>12/05/2015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A6F4-862E-4B3B-90F4-C4FF703983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54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A6F4-862E-4B3B-90F4-C4FF7039830A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18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A6F4-862E-4B3B-90F4-C4FF7039830A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39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671D-E966-4B16-8D05-3DB7C57507E0}" type="datetimeFigureOut">
              <a:rPr lang="es-ES" smtClean="0"/>
              <a:pPr/>
              <a:t>12/05/2015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2FCF9-389B-4B06-B9D8-9318666A6C0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racle.com/javase/tutorial/essential/io/index.html" TargetMode="External"/><Relationship Id="rId2" Type="http://schemas.openxmlformats.org/officeDocument/2006/relationships/hyperlink" Target="http://docs.oracle.com/javase/tutorial/essential/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s://docs.oracle.com/javase/tutorial/essential/exceptions/index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ntocomnoesunlenguaje.blogspot.com.es/2013/10/java-serializacion-persistencia.html" TargetMode="External"/><Relationship Id="rId5" Type="http://schemas.openxmlformats.org/officeDocument/2006/relationships/hyperlink" Target="http://javaparanulos.blogspot.co.uk/2012/03/serializacion-de-objetos-en-java-i.html" TargetMode="External"/><Relationship Id="rId4" Type="http://schemas.openxmlformats.org/officeDocument/2006/relationships/hyperlink" Target="http://javaparanulos.blogspot.co.uk/2012/03/serializacion-de-objetos-en-java-ii.htm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12</a:t>
            </a:r>
          </a:p>
          <a:p>
            <a:r>
              <a:rPr lang="es-ES" dirty="0" smtClean="0"/>
              <a:t>Manejo de errores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8439888" cy="30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62500" lnSpcReduction="20000"/>
          </a:bodyPr>
          <a:lstStyle/>
          <a:p>
            <a:r>
              <a:rPr lang="es-ES" dirty="0"/>
              <a:t>Cuando ocurre una excepción se dice que se </a:t>
            </a:r>
            <a:r>
              <a:rPr lang="es-ES" i="1" dirty="0"/>
              <a:t>lanza (</a:t>
            </a:r>
            <a:r>
              <a:rPr lang="es-ES" i="1" dirty="0" err="1"/>
              <a:t>throw</a:t>
            </a:r>
            <a:r>
              <a:rPr lang="es-ES" i="1" dirty="0"/>
              <a:t>)</a:t>
            </a:r>
          </a:p>
          <a:p>
            <a:pPr marL="0" indent="0">
              <a:buNone/>
            </a:pPr>
            <a:r>
              <a:rPr lang="es-ES" b="1" i="1" dirty="0"/>
              <a:t>	</a:t>
            </a:r>
            <a:r>
              <a:rPr lang="es-ES" b="1" i="1" dirty="0" err="1"/>
              <a:t>throw</a:t>
            </a:r>
            <a:r>
              <a:rPr lang="es-ES" b="1" i="1" dirty="0"/>
              <a:t> </a:t>
            </a:r>
            <a:r>
              <a:rPr lang="es-ES" i="1" dirty="0"/>
              <a:t>new Excepción();</a:t>
            </a:r>
          </a:p>
          <a:p>
            <a:r>
              <a:rPr lang="es-ES" dirty="0"/>
              <a:t>La excepción puede ser capturada para tratarla </a:t>
            </a:r>
            <a:r>
              <a:rPr lang="es-ES" i="1" dirty="0"/>
              <a:t>(catch)</a:t>
            </a:r>
          </a:p>
          <a:p>
            <a:pPr marL="0" indent="0">
              <a:buNone/>
            </a:pPr>
            <a:r>
              <a:rPr lang="es-ES" b="1" i="1" dirty="0"/>
              <a:t>	catch </a:t>
            </a:r>
            <a:r>
              <a:rPr lang="es-ES" i="1" dirty="0"/>
              <a:t>(Excepción e) { tratamiento(); 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768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65" y="692696"/>
            <a:ext cx="8330117" cy="50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1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139952" y="6041555"/>
            <a:ext cx="3456383" cy="540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Excepciones </a:t>
            </a:r>
            <a:r>
              <a:rPr lang="es-ES" i="1" dirty="0" smtClean="0">
                <a:solidFill>
                  <a:srgbClr val="FFFF00"/>
                </a:solidFill>
              </a:rPr>
              <a:t>No comprobadas</a:t>
            </a:r>
            <a:r>
              <a:rPr lang="es-ES" dirty="0" smtClean="0"/>
              <a:t>:</a:t>
            </a:r>
          </a:p>
          <a:p>
            <a:pPr algn="ctr"/>
            <a:r>
              <a:rPr lang="es-ES" dirty="0" smtClean="0"/>
              <a:t>fallos del programa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23528" y="4365104"/>
            <a:ext cx="2873878" cy="720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Excepciones </a:t>
            </a:r>
            <a:r>
              <a:rPr lang="es-ES" sz="1400" i="1" dirty="0" smtClean="0">
                <a:solidFill>
                  <a:srgbClr val="FFFF00"/>
                </a:solidFill>
              </a:rPr>
              <a:t>comprobadas</a:t>
            </a:r>
            <a:r>
              <a:rPr lang="es-ES" sz="1400" dirty="0" smtClean="0"/>
              <a:t>: Cuando </a:t>
            </a:r>
          </a:p>
          <a:p>
            <a:pPr algn="ctr"/>
            <a:r>
              <a:rPr lang="es-ES" sz="1400" dirty="0" smtClean="0"/>
              <a:t>El cliente debe esperar que una operación falle</a:t>
            </a:r>
            <a:endParaRPr lang="es-E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66671"/>
            <a:ext cx="8550399" cy="114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50" y="2511198"/>
            <a:ext cx="5821550" cy="33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12.4.2  Excepciones comprobadas y no comprobadas: Clases “</a:t>
            </a:r>
            <a:r>
              <a:rPr lang="es-ES" sz="2800" dirty="0" err="1"/>
              <a:t>Exception</a:t>
            </a:r>
            <a:r>
              <a:rPr lang="es-ES" sz="28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/>
              <a:t>Categorías de E</a:t>
            </a:r>
            <a:r>
              <a:rPr lang="es-ES" dirty="0" smtClean="0"/>
              <a:t>xcepción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Excepciones </a:t>
            </a:r>
            <a:r>
              <a:rPr lang="es-ES" dirty="0"/>
              <a:t>sin comprobación obligatoria</a:t>
            </a:r>
          </a:p>
          <a:p>
            <a:pPr lvl="1"/>
            <a:r>
              <a:rPr lang="es-ES" dirty="0" smtClean="0"/>
              <a:t>Subclases </a:t>
            </a:r>
            <a:r>
              <a:rPr lang="es-ES" dirty="0"/>
              <a:t>de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RuntimeException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s-ES" dirty="0" smtClean="0"/>
              <a:t>Son </a:t>
            </a:r>
            <a:r>
              <a:rPr lang="es-ES" dirty="0"/>
              <a:t>las que puede lanzar la MVJ</a:t>
            </a:r>
          </a:p>
          <a:p>
            <a:pPr lvl="2"/>
            <a:r>
              <a:rPr lang="es-ES" dirty="0" smtClean="0"/>
              <a:t>Normalmente </a:t>
            </a:r>
            <a:r>
              <a:rPr lang="es-ES" dirty="0"/>
              <a:t>representan una condición fatal del </a:t>
            </a:r>
            <a:r>
              <a:rPr lang="es-ES" dirty="0" smtClean="0"/>
              <a:t>programa</a:t>
            </a:r>
          </a:p>
          <a:p>
            <a:pPr lvl="3"/>
            <a:r>
              <a:rPr lang="es-ES" dirty="0"/>
              <a:t>Representan fallos de tipo catastrófico generalmente no controlados, que originan la parada del programa en </a:t>
            </a:r>
            <a:r>
              <a:rPr lang="es-ES" dirty="0" smtClean="0"/>
              <a:t>ejecución</a:t>
            </a:r>
            <a:endParaRPr lang="es-ES" dirty="0"/>
          </a:p>
          <a:p>
            <a:pPr lvl="2"/>
            <a:r>
              <a:rPr lang="es-ES" b="1" dirty="0" smtClean="0"/>
              <a:t>No </a:t>
            </a:r>
            <a:r>
              <a:rPr lang="es-ES" b="1" dirty="0"/>
              <a:t>las comprueba el compilador </a:t>
            </a:r>
            <a:r>
              <a:rPr lang="es-ES" dirty="0"/>
              <a:t>y es difícil saber cuándo y </a:t>
            </a:r>
            <a:r>
              <a:rPr lang="es-ES" dirty="0" smtClean="0"/>
              <a:t>por qué </a:t>
            </a:r>
            <a:r>
              <a:rPr lang="es-ES" dirty="0"/>
              <a:t>pueden suceder</a:t>
            </a:r>
          </a:p>
          <a:p>
            <a:pPr lvl="2"/>
            <a:r>
              <a:rPr lang="es-ES" dirty="0" smtClean="0"/>
              <a:t>Pero </a:t>
            </a:r>
            <a:r>
              <a:rPr lang="es-ES" dirty="0"/>
              <a:t>a veces se puede considerar que alguna condición </a:t>
            </a:r>
            <a:r>
              <a:rPr lang="es-ES" dirty="0" smtClean="0"/>
              <a:t>podría ocasionarlas</a:t>
            </a:r>
            <a:endParaRPr lang="es-ES" dirty="0"/>
          </a:p>
          <a:p>
            <a:pPr lvl="2"/>
            <a:r>
              <a:rPr lang="es-ES" dirty="0" smtClean="0"/>
              <a:t>Se </a:t>
            </a:r>
            <a:r>
              <a:rPr lang="es-ES" dirty="0"/>
              <a:t>suelen tratar en algún nivel superior de forma </a:t>
            </a:r>
            <a:r>
              <a:rPr lang="es-ES" dirty="0" smtClean="0"/>
              <a:t>genérica</a:t>
            </a:r>
          </a:p>
          <a:p>
            <a:pPr lvl="2"/>
            <a:r>
              <a:rPr lang="es-ES" dirty="0"/>
              <a:t>Errores y excepciones de ejecución</a:t>
            </a:r>
          </a:p>
          <a:p>
            <a:r>
              <a:rPr lang="es-ES" dirty="0" smtClean="0"/>
              <a:t>Excepciones </a:t>
            </a:r>
            <a:r>
              <a:rPr lang="es-ES" dirty="0"/>
              <a:t>con comprobación</a:t>
            </a:r>
          </a:p>
          <a:p>
            <a:pPr lvl="1"/>
            <a:r>
              <a:rPr lang="es-ES" dirty="0" smtClean="0"/>
              <a:t>Subclases </a:t>
            </a:r>
            <a:r>
              <a:rPr lang="es-ES" dirty="0"/>
              <a:t>de </a:t>
            </a:r>
            <a:r>
              <a:rPr lang="es-E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Exception</a:t>
            </a:r>
            <a:endParaRPr lang="es-E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s-ES" dirty="0"/>
              <a:t>Cuando se espera que una operación pueda </a:t>
            </a:r>
            <a:r>
              <a:rPr lang="es-ES" dirty="0" smtClean="0"/>
              <a:t>fallar</a:t>
            </a:r>
          </a:p>
          <a:p>
            <a:pPr lvl="1"/>
            <a:r>
              <a:rPr lang="es-ES" dirty="0" smtClean="0"/>
              <a:t>Las </a:t>
            </a:r>
            <a:r>
              <a:rPr lang="es-ES" dirty="0"/>
              <a:t>comprueba el compilador</a:t>
            </a:r>
          </a:p>
          <a:p>
            <a:pPr lvl="2"/>
            <a:r>
              <a:rPr lang="es-ES" dirty="0" smtClean="0"/>
              <a:t>Representan </a:t>
            </a:r>
            <a:r>
              <a:rPr lang="es-ES" dirty="0"/>
              <a:t>excepciones que deben capturarse y tratarse. </a:t>
            </a:r>
            <a:endParaRPr lang="es-ES" dirty="0" smtClean="0"/>
          </a:p>
          <a:p>
            <a:pPr lvl="3"/>
            <a:r>
              <a:rPr lang="es-ES" dirty="0"/>
              <a:t>Si no se consideran en el código, el compilador indica un </a:t>
            </a:r>
            <a:r>
              <a:rPr lang="es-ES" dirty="0" smtClean="0"/>
              <a:t>error</a:t>
            </a:r>
            <a:endParaRPr lang="es-ES" dirty="0"/>
          </a:p>
          <a:p>
            <a:pPr lvl="2"/>
            <a:r>
              <a:rPr lang="es-ES" dirty="0" smtClean="0"/>
              <a:t>Estas </a:t>
            </a:r>
            <a:r>
              <a:rPr lang="es-ES" dirty="0"/>
              <a:t>excepciones son lanzadas por métodos que se usan en </a:t>
            </a:r>
            <a:r>
              <a:rPr lang="es-ES" dirty="0" smtClean="0"/>
              <a:t>el código </a:t>
            </a:r>
            <a:r>
              <a:rPr lang="es-ES" dirty="0"/>
              <a:t>(por eso las reconoce el compilador</a:t>
            </a:r>
            <a:r>
              <a:rPr lang="es-ES" dirty="0" smtClean="0"/>
              <a:t>)</a:t>
            </a:r>
          </a:p>
          <a:p>
            <a:pPr lvl="2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4114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Algunas excepciones comunes en </a:t>
            </a:r>
            <a:r>
              <a:rPr lang="es-ES" dirty="0" smtClean="0"/>
              <a:t>Java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No </a:t>
            </a:r>
            <a:r>
              <a:rPr lang="es-ES" dirty="0"/>
              <a:t>comprobadas, subclases de </a:t>
            </a:r>
            <a:r>
              <a:rPr lang="es-ES" i="1" dirty="0" err="1"/>
              <a:t>RuntimeException</a:t>
            </a:r>
            <a:r>
              <a:rPr lang="es-ES" dirty="0"/>
              <a:t>:</a:t>
            </a:r>
          </a:p>
          <a:p>
            <a:pPr lvl="1"/>
            <a:r>
              <a:rPr lang="es-ES" dirty="0" err="1" smtClean="0"/>
              <a:t>NullPointerException</a:t>
            </a:r>
            <a:endParaRPr lang="es-ES" dirty="0"/>
          </a:p>
          <a:p>
            <a:pPr lvl="2"/>
            <a:r>
              <a:rPr lang="es-ES" dirty="0" smtClean="0"/>
              <a:t>Cuando </a:t>
            </a:r>
            <a:r>
              <a:rPr lang="es-ES" dirty="0"/>
              <a:t>se envía un mensaje a un objeto </a:t>
            </a:r>
            <a:r>
              <a:rPr lang="es-ES" dirty="0" err="1"/>
              <a:t>null</a:t>
            </a:r>
            <a:endParaRPr lang="es-ES" dirty="0"/>
          </a:p>
          <a:p>
            <a:pPr lvl="1"/>
            <a:r>
              <a:rPr lang="es-ES" dirty="0" err="1" smtClean="0"/>
              <a:t>ArrayIndexOutOfBoundsException</a:t>
            </a:r>
            <a:endParaRPr lang="es-ES" dirty="0"/>
          </a:p>
          <a:p>
            <a:pPr lvl="2"/>
            <a:r>
              <a:rPr lang="es-ES" dirty="0" smtClean="0"/>
              <a:t>Cuando </a:t>
            </a:r>
            <a:r>
              <a:rPr lang="es-ES" dirty="0"/>
              <a:t>se accede a un índice ilegal en un </a:t>
            </a:r>
            <a:r>
              <a:rPr lang="es-ES" dirty="0" err="1"/>
              <a:t>array</a:t>
            </a:r>
            <a:endParaRPr lang="es-ES" dirty="0"/>
          </a:p>
          <a:p>
            <a:r>
              <a:rPr lang="es-ES" dirty="0" smtClean="0"/>
              <a:t>Comprobadas</a:t>
            </a:r>
            <a:r>
              <a:rPr lang="es-ES" dirty="0"/>
              <a:t>:</a:t>
            </a:r>
          </a:p>
          <a:p>
            <a:pPr lvl="1"/>
            <a:r>
              <a:rPr lang="es-ES" dirty="0" err="1" smtClean="0"/>
              <a:t>IOException</a:t>
            </a:r>
            <a:endParaRPr lang="es-ES" dirty="0"/>
          </a:p>
          <a:p>
            <a:pPr lvl="2"/>
            <a:r>
              <a:rPr lang="es-ES" dirty="0" smtClean="0"/>
              <a:t>Clase </a:t>
            </a:r>
            <a:r>
              <a:rPr lang="es-ES" dirty="0"/>
              <a:t>genérica para las excepciones que se producen </a:t>
            </a:r>
            <a:r>
              <a:rPr lang="es-ES" dirty="0" smtClean="0"/>
              <a:t>en operaciones </a:t>
            </a:r>
            <a:r>
              <a:rPr lang="es-ES" dirty="0"/>
              <a:t>de E/S</a:t>
            </a:r>
          </a:p>
          <a:p>
            <a:pPr lvl="1"/>
            <a:r>
              <a:rPr lang="es-ES" dirty="0" err="1" smtClean="0"/>
              <a:t>NoSuchMethodException</a:t>
            </a:r>
            <a:endParaRPr lang="es-ES" dirty="0"/>
          </a:p>
          <a:p>
            <a:pPr lvl="2"/>
            <a:r>
              <a:rPr lang="es-ES" dirty="0" smtClean="0"/>
              <a:t>Cuando </a:t>
            </a:r>
            <a:r>
              <a:rPr lang="es-ES" dirty="0"/>
              <a:t>no se encuentra un método</a:t>
            </a:r>
          </a:p>
          <a:p>
            <a:pPr lvl="1"/>
            <a:r>
              <a:rPr lang="es-ES" dirty="0" err="1" smtClean="0"/>
              <a:t>ClassNotFoundException</a:t>
            </a:r>
            <a:endParaRPr lang="es-ES" dirty="0"/>
          </a:p>
          <a:p>
            <a:pPr lvl="2"/>
            <a:r>
              <a:rPr lang="es-ES" dirty="0" smtClean="0"/>
              <a:t>Cuando </a:t>
            </a:r>
            <a:r>
              <a:rPr lang="es-ES" dirty="0"/>
              <a:t>una aplicación intenta cargar una clase pero no </a:t>
            </a:r>
            <a:r>
              <a:rPr lang="es-ES" dirty="0" smtClean="0"/>
              <a:t>se encuentra </a:t>
            </a:r>
            <a:r>
              <a:rPr lang="es-ES" dirty="0"/>
              <a:t>su definición (el fichero .</a:t>
            </a:r>
            <a:r>
              <a:rPr lang="es-ES" dirty="0" err="1"/>
              <a:t>class</a:t>
            </a:r>
            <a:r>
              <a:rPr lang="es-ES" dirty="0"/>
              <a:t> correspondiente)</a:t>
            </a:r>
          </a:p>
        </p:txBody>
      </p:sp>
    </p:spTree>
    <p:extLst>
      <p:ext uri="{BB962C8B-B14F-4D97-AF65-F5344CB8AC3E}">
        <p14:creationId xmlns:p14="http://schemas.microsoft.com/office/powerpoint/2010/main" val="264074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4000" dirty="0" smtClean="0"/>
              <a:t>12.4.3 Efectos de una excepción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599847"/>
            <a:ext cx="8229600" cy="206951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Efectos de una excepción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método lanzado acaba prematuramente</a:t>
            </a:r>
          </a:p>
          <a:p>
            <a:pPr lvl="1"/>
            <a:r>
              <a:rPr lang="es-ES" dirty="0" smtClean="0"/>
              <a:t>No </a:t>
            </a:r>
            <a:r>
              <a:rPr lang="es-ES" dirty="0"/>
              <a:t>se devuelve ningún valor de retorno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control no vuelve al punto de llamada del cliente</a:t>
            </a:r>
          </a:p>
          <a:p>
            <a:pPr lvl="2"/>
            <a:r>
              <a:rPr lang="es-ES" dirty="0" smtClean="0"/>
              <a:t>Con </a:t>
            </a:r>
            <a:r>
              <a:rPr lang="es-ES" dirty="0"/>
              <a:t>lo cual el cliente no puede despreocuparse</a:t>
            </a:r>
          </a:p>
          <a:p>
            <a:pPr lvl="2"/>
            <a:r>
              <a:rPr lang="es-ES" dirty="0" smtClean="0"/>
              <a:t>Un </a:t>
            </a:r>
            <a:r>
              <a:rPr lang="es-ES" dirty="0"/>
              <a:t>cliente puede capturar (“catch”) una excepción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60" y="894250"/>
            <a:ext cx="8372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760" y="1465750"/>
            <a:ext cx="84867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16060" y="3951775"/>
            <a:ext cx="808444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 no se captura una excepción, el programa terminará indicando el problema detectado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12.4.4 Excepciones no comprobadas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7"/>
            <a:ext cx="2039922" cy="185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9434" y="1124744"/>
            <a:ext cx="6385014" cy="539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677127" y="859651"/>
            <a:ext cx="4608512" cy="5894287"/>
            <a:chOff x="3677127" y="859651"/>
            <a:chExt cx="4608512" cy="589428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77127" y="859651"/>
              <a:ext cx="4536504" cy="348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77127" y="4285093"/>
              <a:ext cx="4608512" cy="2468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12.4.5 Cómo Impedir la creación de un objeto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3240360" cy="4032448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Un uso importante de las excepciones, es impedir que se creen objetos cuando no se les puede preparar con un estado inicial válido</a:t>
            </a:r>
          </a:p>
          <a:p>
            <a:r>
              <a:rPr lang="es-ES" dirty="0" smtClean="0"/>
              <a:t>Comprobamos que no sean nulos los campos fundamentales</a:t>
            </a:r>
          </a:p>
          <a:p>
            <a:r>
              <a:rPr lang="es-ES" dirty="0" smtClean="0"/>
              <a:t>Si son nulos, lanzamos una excepción para impedir la creación “inconsistente” de objetos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12.5 Manejo de excepciones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29488" y="3045444"/>
            <a:ext cx="5795647" cy="103162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El manejo de las excepciones es requerida cuando se tratan de excepciones comprobadas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71" y="1311759"/>
            <a:ext cx="1979728" cy="312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829489" y="1311759"/>
            <a:ext cx="5832649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12.5.1 Manejo de excepciones comprobadas: clausula “</a:t>
            </a:r>
            <a:r>
              <a:rPr lang="es-ES" sz="2800" dirty="0" err="1" smtClean="0"/>
              <a:t>throw</a:t>
            </a:r>
            <a:r>
              <a:rPr lang="es-ES" sz="2800" b="1" dirty="0" err="1" smtClean="0">
                <a:solidFill>
                  <a:srgbClr val="FF0000"/>
                </a:solidFill>
              </a:rPr>
              <a:t>s</a:t>
            </a:r>
            <a:r>
              <a:rPr lang="es-ES" sz="2800" b="1" dirty="0" smtClean="0"/>
              <a:t>”</a:t>
            </a:r>
            <a:endParaRPr lang="es-ES" sz="28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391690" y="4778568"/>
            <a:ext cx="8467007" cy="1746775"/>
            <a:chOff x="391690" y="4778568"/>
            <a:chExt cx="8467007" cy="174677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690" y="4778568"/>
              <a:ext cx="8467007" cy="174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7164288" y="5085184"/>
              <a:ext cx="1694409" cy="21602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91690" y="5308322"/>
              <a:ext cx="1600690" cy="21602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12.5.2 Captura de excepciones: sentencia “try”</a:t>
            </a:r>
            <a:endParaRPr lang="es-ES" sz="3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160240" cy="3140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2 Grupo"/>
          <p:cNvGrpSpPr/>
          <p:nvPr/>
        </p:nvGrpSpPr>
        <p:grpSpPr>
          <a:xfrm>
            <a:off x="2555776" y="2348880"/>
            <a:ext cx="6197261" cy="4248472"/>
            <a:chOff x="2767228" y="2348880"/>
            <a:chExt cx="5888654" cy="3946651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348880"/>
              <a:ext cx="5812074" cy="1512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67228" y="3991275"/>
              <a:ext cx="5888654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4 Grupo"/>
          <p:cNvGrpSpPr/>
          <p:nvPr/>
        </p:nvGrpSpPr>
        <p:grpSpPr>
          <a:xfrm>
            <a:off x="251520" y="1196752"/>
            <a:ext cx="8712969" cy="833956"/>
            <a:chOff x="251520" y="1196752"/>
            <a:chExt cx="8712969" cy="83395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196752"/>
              <a:ext cx="8712969" cy="8339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" name="3 Rectángulo"/>
            <p:cNvSpPr/>
            <p:nvPr/>
          </p:nvSpPr>
          <p:spPr>
            <a:xfrm>
              <a:off x="1619672" y="1484784"/>
              <a:ext cx="5328592" cy="360040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23528" y="620688"/>
            <a:ext cx="8239125" cy="5831954"/>
            <a:chOff x="323528" y="620688"/>
            <a:chExt cx="8239125" cy="58319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620688"/>
              <a:ext cx="823912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556792"/>
              <a:ext cx="8239125" cy="4895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dirty="0"/>
              <a:t>Las sentencias try/catch/</a:t>
            </a:r>
            <a:r>
              <a:rPr lang="es-ES" dirty="0" err="1"/>
              <a:t>finally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Las sentencias try/catch/</a:t>
            </a:r>
            <a:r>
              <a:rPr lang="es-ES" dirty="0" err="1"/>
              <a:t>finally</a:t>
            </a:r>
            <a:r>
              <a:rPr lang="es-ES" dirty="0"/>
              <a:t> permiten capturar </a:t>
            </a:r>
            <a:r>
              <a:rPr lang="es-ES" dirty="0" smtClean="0"/>
              <a:t>y resolver </a:t>
            </a:r>
            <a:r>
              <a:rPr lang="es-ES" dirty="0"/>
              <a:t>un problema que ha generado </a:t>
            </a:r>
            <a:r>
              <a:rPr lang="es-ES" dirty="0" smtClean="0"/>
              <a:t>una excepción</a:t>
            </a:r>
            <a:r>
              <a:rPr lang="es-ES" dirty="0"/>
              <a:t>.</a:t>
            </a:r>
          </a:p>
          <a:p>
            <a:pPr lvl="1"/>
            <a:r>
              <a:rPr lang="es-ES" b="1" dirty="0" smtClean="0"/>
              <a:t>try</a:t>
            </a:r>
            <a:r>
              <a:rPr lang="es-ES" dirty="0" smtClean="0"/>
              <a:t> (</a:t>
            </a:r>
            <a:r>
              <a:rPr lang="es-ES" i="1" dirty="0" smtClean="0"/>
              <a:t>Intentar</a:t>
            </a:r>
            <a:r>
              <a:rPr lang="es-ES" b="1" dirty="0" smtClean="0"/>
              <a:t>)</a:t>
            </a:r>
            <a:r>
              <a:rPr lang="es-ES" dirty="0" smtClean="0"/>
              <a:t>. </a:t>
            </a:r>
          </a:p>
          <a:p>
            <a:pPr lvl="2"/>
            <a:r>
              <a:rPr lang="es-ES" dirty="0" smtClean="0"/>
              <a:t>Define </a:t>
            </a:r>
            <a:r>
              <a:rPr lang="es-ES" dirty="0"/>
              <a:t>un bloque de código que </a:t>
            </a:r>
            <a:r>
              <a:rPr lang="es-ES" dirty="0" smtClean="0"/>
              <a:t>se intenta </a:t>
            </a:r>
            <a:r>
              <a:rPr lang="es-ES" dirty="0"/>
              <a:t>ejecutar, y en el que podrían </a:t>
            </a:r>
            <a:r>
              <a:rPr lang="es-ES" dirty="0" smtClean="0"/>
              <a:t>generarse excepciones</a:t>
            </a:r>
            <a:r>
              <a:rPr lang="es-ES" dirty="0"/>
              <a:t>.</a:t>
            </a:r>
          </a:p>
          <a:p>
            <a:pPr lvl="1"/>
            <a:r>
              <a:rPr lang="es-ES" b="1" dirty="0" smtClean="0"/>
              <a:t>Catch</a:t>
            </a:r>
            <a:r>
              <a:rPr lang="es-ES" dirty="0" smtClean="0"/>
              <a:t> (</a:t>
            </a:r>
            <a:r>
              <a:rPr lang="es-ES" i="1" dirty="0" smtClean="0"/>
              <a:t>Capturar</a:t>
            </a:r>
            <a:r>
              <a:rPr lang="es-ES" b="1" dirty="0" smtClean="0"/>
              <a:t>)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Define </a:t>
            </a:r>
            <a:r>
              <a:rPr lang="es-ES" dirty="0"/>
              <a:t>un bloque de código a </a:t>
            </a:r>
            <a:r>
              <a:rPr lang="es-ES" dirty="0" smtClean="0"/>
              <a:t>ejecutar si </a:t>
            </a:r>
            <a:r>
              <a:rPr lang="es-ES" dirty="0"/>
              <a:t>se captura alguna excepción. Pueden existir </a:t>
            </a:r>
            <a:r>
              <a:rPr lang="es-ES" dirty="0" smtClean="0"/>
              <a:t>varios bloques </a:t>
            </a:r>
            <a:r>
              <a:rPr lang="es-ES" dirty="0"/>
              <a:t>catch.</a:t>
            </a:r>
          </a:p>
          <a:p>
            <a:pPr lvl="1"/>
            <a:r>
              <a:rPr lang="es-ES" b="1" dirty="0" err="1" smtClean="0"/>
              <a:t>finally</a:t>
            </a:r>
            <a:r>
              <a:rPr lang="es-ES" dirty="0" smtClean="0"/>
              <a:t> (</a:t>
            </a:r>
            <a:r>
              <a:rPr lang="es-ES" i="1" dirty="0" smtClean="0"/>
              <a:t>Finalmente</a:t>
            </a:r>
            <a:r>
              <a:rPr lang="es-ES" b="1" dirty="0" smtClean="0"/>
              <a:t>)</a:t>
            </a:r>
            <a:r>
              <a:rPr lang="es-ES" dirty="0" smtClean="0"/>
              <a:t>. </a:t>
            </a:r>
          </a:p>
          <a:p>
            <a:pPr lvl="2"/>
            <a:r>
              <a:rPr lang="es-ES" dirty="0" smtClean="0"/>
              <a:t>Una </a:t>
            </a:r>
            <a:r>
              <a:rPr lang="es-ES" dirty="0"/>
              <a:t>vez ejecutado el </a:t>
            </a:r>
            <a:r>
              <a:rPr lang="es-ES" dirty="0" smtClean="0"/>
              <a:t>código especificado </a:t>
            </a:r>
            <a:r>
              <a:rPr lang="es-ES" dirty="0"/>
              <a:t>por try y/o catch, en este bloque se </a:t>
            </a:r>
            <a:r>
              <a:rPr lang="es-ES" dirty="0" smtClean="0"/>
              <a:t>incluye código </a:t>
            </a:r>
            <a:r>
              <a:rPr lang="es-ES" dirty="0"/>
              <a:t>que se ejecuta </a:t>
            </a:r>
            <a:r>
              <a:rPr lang="es-ES" b="1" dirty="0"/>
              <a:t>siempre</a:t>
            </a:r>
            <a:r>
              <a:rPr lang="es-ES" dirty="0"/>
              <a:t>, independientemente </a:t>
            </a:r>
            <a:r>
              <a:rPr lang="es-ES" dirty="0" smtClean="0"/>
              <a:t>de que </a:t>
            </a:r>
            <a:r>
              <a:rPr lang="es-ES" dirty="0"/>
              <a:t>se haya producido una excepción o no. </a:t>
            </a:r>
            <a:endParaRPr lang="es-ES" dirty="0" smtClean="0"/>
          </a:p>
          <a:p>
            <a:pPr lvl="2"/>
            <a:r>
              <a:rPr lang="es-ES" dirty="0" smtClean="0"/>
              <a:t>Este bloque es </a:t>
            </a:r>
            <a:r>
              <a:rPr lang="es-ES" dirty="0"/>
              <a:t>opcional, puede no incluirse un bloque </a:t>
            </a:r>
            <a:r>
              <a:rPr lang="es-ES" dirty="0" err="1"/>
              <a:t>finally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1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dirty="0" smtClean="0"/>
              <a:t>Transferencia de control en una sentencia “try”</a:t>
            </a:r>
            <a:endParaRPr lang="es-E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424936" cy="52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excepción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Al producirse un error en un método se genera </a:t>
            </a:r>
            <a:r>
              <a:rPr lang="es-ES" dirty="0" smtClean="0"/>
              <a:t>un objeto </a:t>
            </a:r>
            <a:r>
              <a:rPr lang="es-ES" dirty="0"/>
              <a:t>que representa el error (</a:t>
            </a:r>
            <a:r>
              <a:rPr lang="es-ES" b="1" dirty="0"/>
              <a:t>Excepción</a:t>
            </a:r>
            <a:r>
              <a:rPr lang="es-ES" dirty="0"/>
              <a:t>).</a:t>
            </a:r>
          </a:p>
          <a:p>
            <a:r>
              <a:rPr lang="es-ES" dirty="0" smtClean="0"/>
              <a:t>Si </a:t>
            </a:r>
            <a:r>
              <a:rPr lang="es-ES" dirty="0"/>
              <a:t>el error se genera en un método </a:t>
            </a:r>
            <a:r>
              <a:rPr lang="es-ES" i="1" dirty="0"/>
              <a:t>m</a:t>
            </a:r>
            <a:r>
              <a:rPr lang="es-ES" dirty="0"/>
              <a:t>, la JVM </a:t>
            </a:r>
            <a:r>
              <a:rPr lang="es-ES" dirty="0" smtClean="0"/>
              <a:t>busca un </a:t>
            </a:r>
            <a:r>
              <a:rPr lang="es-ES" dirty="0"/>
              <a:t>gestor adecuado dentro del propio método.</a:t>
            </a:r>
          </a:p>
          <a:p>
            <a:r>
              <a:rPr lang="es-ES" b="1" dirty="0" smtClean="0"/>
              <a:t>Si </a:t>
            </a:r>
            <a:r>
              <a:rPr lang="es-ES" b="1" dirty="0"/>
              <a:t>el gestor existe</a:t>
            </a:r>
            <a:r>
              <a:rPr lang="es-ES" dirty="0"/>
              <a:t>, </a:t>
            </a:r>
            <a:endParaRPr lang="es-ES" dirty="0" smtClean="0"/>
          </a:p>
          <a:p>
            <a:pPr lvl="1"/>
            <a:r>
              <a:rPr lang="es-ES" dirty="0" smtClean="0"/>
              <a:t>Cederá </a:t>
            </a:r>
            <a:r>
              <a:rPr lang="es-ES" dirty="0"/>
              <a:t>el control a </a:t>
            </a:r>
            <a:r>
              <a:rPr lang="es-ES" dirty="0" smtClean="0"/>
              <a:t>dicho gestor</a:t>
            </a:r>
            <a:endParaRPr lang="es-ES" dirty="0"/>
          </a:p>
          <a:p>
            <a:r>
              <a:rPr lang="es-ES" b="1" dirty="0" smtClean="0"/>
              <a:t>Si </a:t>
            </a:r>
            <a:r>
              <a:rPr lang="es-ES" b="1" dirty="0"/>
              <a:t>el gestor no existe</a:t>
            </a:r>
            <a:r>
              <a:rPr lang="es-ES" dirty="0"/>
              <a:t>, </a:t>
            </a:r>
            <a:endParaRPr lang="es-ES" dirty="0" smtClean="0"/>
          </a:p>
          <a:p>
            <a:pPr lvl="1"/>
            <a:r>
              <a:rPr lang="es-ES" dirty="0" smtClean="0"/>
              <a:t>Buscará </a:t>
            </a:r>
            <a:r>
              <a:rPr lang="es-ES" dirty="0"/>
              <a:t>el gestor en </a:t>
            </a:r>
            <a:r>
              <a:rPr lang="es-ES" dirty="0" smtClean="0"/>
              <a:t>el método </a:t>
            </a:r>
            <a:r>
              <a:rPr lang="es-ES" dirty="0"/>
              <a:t>que haya invocado al método </a:t>
            </a:r>
            <a:r>
              <a:rPr lang="es-ES" i="1" dirty="0"/>
              <a:t>m</a:t>
            </a:r>
            <a:r>
              <a:rPr lang="es-ES" dirty="0"/>
              <a:t>, y </a:t>
            </a:r>
            <a:r>
              <a:rPr lang="es-ES" dirty="0" smtClean="0"/>
              <a:t>así sucesivamente</a:t>
            </a:r>
            <a:r>
              <a:rPr lang="es-ES" dirty="0"/>
              <a:t>, hasta encontrar un gestor </a:t>
            </a:r>
            <a:r>
              <a:rPr lang="es-ES" dirty="0" smtClean="0"/>
              <a:t>capaz de </a:t>
            </a:r>
            <a:r>
              <a:rPr lang="es-ES" dirty="0"/>
              <a:t>tratar la excepción producida</a:t>
            </a:r>
          </a:p>
        </p:txBody>
      </p:sp>
    </p:spTree>
    <p:extLst>
      <p:ext uri="{BB962C8B-B14F-4D97-AF65-F5344CB8AC3E}">
        <p14:creationId xmlns:p14="http://schemas.microsoft.com/office/powerpoint/2010/main" val="319230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31043" cy="473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2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12.5.3 Lanzar y capturar varias excepciones</a:t>
            </a:r>
            <a:endParaRPr lang="es-ES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3077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608" y="2636912"/>
            <a:ext cx="683353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060608" y="6093296"/>
            <a:ext cx="71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Tiene que haber un bloque catch por cada tipo de excepción</a:t>
            </a:r>
          </a:p>
          <a:p>
            <a:r>
              <a:rPr lang="es-ES" dirty="0" smtClean="0"/>
              <a:t>Los bloque catch se evalúan en el orden que están escritos</a:t>
            </a:r>
            <a:endParaRPr lang="es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Multiples</a:t>
            </a:r>
            <a:r>
              <a:rPr lang="es-ES" dirty="0" smtClean="0"/>
              <a:t> catch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Se pueden utilizar múltiples bloques de sentencias </a:t>
            </a:r>
            <a:r>
              <a:rPr lang="es-ES" b="1" dirty="0"/>
              <a:t>catch </a:t>
            </a:r>
            <a:r>
              <a:rPr lang="es-ES" dirty="0"/>
              <a:t>en </a:t>
            </a:r>
            <a:r>
              <a:rPr lang="es-ES" dirty="0" smtClean="0"/>
              <a:t>el mismo </a:t>
            </a:r>
            <a:r>
              <a:rPr lang="es-ES" dirty="0"/>
              <a:t>bloque de sentencias </a:t>
            </a:r>
            <a:r>
              <a:rPr lang="es-ES" b="1" dirty="0"/>
              <a:t>try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smtClean="0"/>
              <a:t>Cada </a:t>
            </a:r>
            <a:r>
              <a:rPr lang="es-ES" dirty="0"/>
              <a:t>bloque gestionará </a:t>
            </a:r>
            <a:r>
              <a:rPr lang="es-ES" dirty="0" smtClean="0"/>
              <a:t>un tipo </a:t>
            </a:r>
            <a:r>
              <a:rPr lang="es-ES" dirty="0"/>
              <a:t>de excepción.</a:t>
            </a:r>
          </a:p>
          <a:p>
            <a:r>
              <a:rPr lang="es-ES" dirty="0" smtClean="0"/>
              <a:t>El </a:t>
            </a:r>
            <a:r>
              <a:rPr lang="es-ES" b="1" dirty="0"/>
              <a:t>orden </a:t>
            </a:r>
            <a:r>
              <a:rPr lang="es-ES" dirty="0"/>
              <a:t>en el que se colocan las sentencias catch </a:t>
            </a:r>
            <a:r>
              <a:rPr lang="es-ES" dirty="0" smtClean="0"/>
              <a:t>es relevante,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bloques catch de excepciones genéricas </a:t>
            </a:r>
            <a:r>
              <a:rPr lang="es-ES" dirty="0" smtClean="0"/>
              <a:t>deberían situarse </a:t>
            </a:r>
            <a:r>
              <a:rPr lang="es-ES" dirty="0"/>
              <a:t>después de los de excepciones más particulares</a:t>
            </a:r>
            <a:r>
              <a:rPr lang="es-ES" dirty="0" smtClean="0"/>
              <a:t>.</a:t>
            </a:r>
          </a:p>
          <a:p>
            <a:pPr lvl="2"/>
            <a:r>
              <a:rPr lang="es-ES" dirty="0" smtClean="0"/>
              <a:t>La JVM </a:t>
            </a:r>
            <a:r>
              <a:rPr lang="es-ES" dirty="0"/>
              <a:t>busca en orden </a:t>
            </a:r>
            <a:r>
              <a:rPr lang="es-ES" dirty="0" smtClean="0"/>
              <a:t>descendente </a:t>
            </a:r>
            <a:r>
              <a:rPr lang="es-ES" dirty="0"/>
              <a:t>un bloque catch que </a:t>
            </a:r>
            <a:r>
              <a:rPr lang="es-ES" dirty="0" smtClean="0"/>
              <a:t>sea capaz </a:t>
            </a:r>
            <a:r>
              <a:rPr lang="es-ES" dirty="0"/>
              <a:t>de controlar la excepción producida, una vez que </a:t>
            </a:r>
            <a:r>
              <a:rPr lang="es-ES" dirty="0" smtClean="0"/>
              <a:t>lo encuentra </a:t>
            </a:r>
            <a:r>
              <a:rPr lang="es-ES" dirty="0"/>
              <a:t>no sigue buscando.</a:t>
            </a:r>
          </a:p>
          <a:p>
            <a:pPr lvl="3"/>
            <a:r>
              <a:rPr lang="es-ES" dirty="0" smtClean="0"/>
              <a:t>Por </a:t>
            </a:r>
            <a:r>
              <a:rPr lang="es-ES" dirty="0"/>
              <a:t>ejemplo, si se incluyen dos bloques catch, uno </a:t>
            </a:r>
            <a:r>
              <a:rPr lang="es-ES" dirty="0" smtClean="0"/>
              <a:t>que </a:t>
            </a:r>
            <a:r>
              <a:rPr lang="fr-FR" dirty="0" smtClean="0"/>
              <a:t>capture </a:t>
            </a:r>
            <a:r>
              <a:rPr lang="fr-FR" dirty="0"/>
              <a:t>Exception y </a:t>
            </a:r>
            <a:r>
              <a:rPr lang="fr-FR" dirty="0" err="1"/>
              <a:t>otro</a:t>
            </a:r>
            <a:r>
              <a:rPr lang="fr-FR" dirty="0"/>
              <a:t> que capture </a:t>
            </a:r>
            <a:r>
              <a:rPr lang="fr-FR" dirty="0" err="1" smtClean="0"/>
              <a:t>NullPointerException</a:t>
            </a:r>
            <a:r>
              <a:rPr lang="fr-FR" dirty="0" smtClean="0"/>
              <a:t>, </a:t>
            </a:r>
            <a:r>
              <a:rPr lang="es-ES" dirty="0" smtClean="0"/>
              <a:t>este </a:t>
            </a:r>
            <a:r>
              <a:rPr lang="es-ES" dirty="0"/>
              <a:t>último deberá colocarse el primero porque de </a:t>
            </a:r>
            <a:r>
              <a:rPr lang="es-ES" dirty="0" smtClean="0"/>
              <a:t>lo contrario </a:t>
            </a:r>
            <a:r>
              <a:rPr lang="es-ES" dirty="0"/>
              <a:t>nunca podría llegar a ejecutarse.</a:t>
            </a:r>
          </a:p>
        </p:txBody>
      </p:sp>
    </p:spTree>
    <p:extLst>
      <p:ext uri="{BB962C8B-B14F-4D97-AF65-F5344CB8AC3E}">
        <p14:creationId xmlns:p14="http://schemas.microsoft.com/office/powerpoint/2010/main" val="2300441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sz="1800" dirty="0" smtClean="0"/>
              <a:t>Capturar todas las excepciones en un solo bloque “catch” usando la clase “</a:t>
            </a:r>
            <a:r>
              <a:rPr lang="es-ES" sz="1800" dirty="0" err="1" smtClean="0"/>
              <a:t>exception</a:t>
            </a:r>
            <a:r>
              <a:rPr lang="es-ES" sz="1800" dirty="0" smtClean="0"/>
              <a:t>” que incluye a todas.  En el catch el orden tiene que ser de la mas particular a la mas general</a:t>
            </a:r>
            <a:endParaRPr lang="es-ES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388" y="1079899"/>
            <a:ext cx="54578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45632"/>
            <a:ext cx="647553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6" y="980728"/>
            <a:ext cx="876110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14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04448" cy="458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198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12.5.5 La clausula “</a:t>
            </a:r>
            <a:r>
              <a:rPr lang="es-ES" sz="3600" dirty="0" err="1" smtClean="0"/>
              <a:t>finally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grpSp>
        <p:nvGrpSpPr>
          <p:cNvPr id="4" name="3 Grupo"/>
          <p:cNvGrpSpPr/>
          <p:nvPr/>
        </p:nvGrpSpPr>
        <p:grpSpPr>
          <a:xfrm>
            <a:off x="571634" y="836712"/>
            <a:ext cx="7632848" cy="4688866"/>
            <a:chOff x="571634" y="836712"/>
            <a:chExt cx="7632848" cy="4688866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634" y="836712"/>
              <a:ext cx="7632848" cy="27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5082" y="3581362"/>
              <a:ext cx="6633901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CuadroTexto"/>
          <p:cNvSpPr txBox="1"/>
          <p:nvPr/>
        </p:nvSpPr>
        <p:spPr>
          <a:xfrm>
            <a:off x="539551" y="5862590"/>
            <a:ext cx="7600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Si hay “excepción” se ejecuta “catch” y “</a:t>
            </a:r>
            <a:r>
              <a:rPr lang="es-ES" sz="2400" dirty="0" err="1" smtClean="0"/>
              <a:t>filnally</a:t>
            </a:r>
            <a:r>
              <a:rPr lang="es-ES" sz="2400" dirty="0" smtClean="0"/>
              <a:t>”</a:t>
            </a:r>
          </a:p>
          <a:p>
            <a:r>
              <a:rPr lang="es-ES" sz="2400" dirty="0" smtClean="0"/>
              <a:t>Si NO hay excepción, solo se ejecuta “</a:t>
            </a:r>
            <a:r>
              <a:rPr lang="es-ES" sz="2400" dirty="0" err="1" smtClean="0"/>
              <a:t>finally</a:t>
            </a:r>
            <a:r>
              <a:rPr lang="es-ES" sz="2400" dirty="0" smtClean="0"/>
              <a:t>”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Conceptos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Programación </a:t>
            </a:r>
            <a:r>
              <a:rPr lang="es-ES" dirty="0"/>
              <a:t>a la defensiva</a:t>
            </a:r>
          </a:p>
          <a:p>
            <a:r>
              <a:rPr lang="es-ES" dirty="0" smtClean="0"/>
              <a:t>Anticiparse </a:t>
            </a:r>
            <a:r>
              <a:rPr lang="es-ES" dirty="0"/>
              <a:t>a lo que podría ir mal</a:t>
            </a:r>
          </a:p>
          <a:p>
            <a:r>
              <a:rPr lang="es-ES" dirty="0" smtClean="0"/>
              <a:t>Lanzamiento </a:t>
            </a:r>
            <a:r>
              <a:rPr lang="es-ES" dirty="0"/>
              <a:t>y tratamiento de excepciones</a:t>
            </a:r>
          </a:p>
          <a:p>
            <a:r>
              <a:rPr lang="es-ES" dirty="0" smtClean="0"/>
              <a:t>Aserciones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153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79717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041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96944" cy="77809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12.6 Definir nuevas clases de excepción</a:t>
            </a:r>
            <a:endParaRPr lang="es-ES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340768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Cuando las clases estándares de excepciones no describen satisfactoriamente la naturaleza del problema, se pueden definir nuevas clases mas descriptivas usando herencia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Se puede extender </a:t>
            </a:r>
            <a:r>
              <a:rPr lang="es-ES" sz="2400" dirty="0" err="1"/>
              <a:t>RuntimeException</a:t>
            </a:r>
            <a:r>
              <a:rPr lang="es-ES" sz="2400" dirty="0"/>
              <a:t> para excepciones no</a:t>
            </a:r>
          </a:p>
          <a:p>
            <a:r>
              <a:rPr lang="es-ES" sz="2400" dirty="0"/>
              <a:t>comprobadas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O </a:t>
            </a:r>
            <a:r>
              <a:rPr lang="es-ES" sz="2400" dirty="0" err="1"/>
              <a:t>Exception</a:t>
            </a:r>
            <a:r>
              <a:rPr lang="es-ES" sz="2400" dirty="0"/>
              <a:t> para excepciones comprobadas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483768" y="260648"/>
            <a:ext cx="5614764" cy="6291838"/>
            <a:chOff x="3131840" y="332656"/>
            <a:chExt cx="5614764" cy="629183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31840" y="332656"/>
              <a:ext cx="5614764" cy="629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5 Conector recto"/>
            <p:cNvCxnSpPr/>
            <p:nvPr/>
          </p:nvCxnSpPr>
          <p:spPr>
            <a:xfrm>
              <a:off x="6804248" y="1223610"/>
              <a:ext cx="1656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1202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12.7 Usar aserciones: la sentencia “</a:t>
            </a:r>
            <a:r>
              <a:rPr lang="es-ES" sz="3600" dirty="0" err="1" smtClean="0"/>
              <a:t>assert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339752" y="1013339"/>
            <a:ext cx="6160568" cy="5295981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Modos de hacer comprobaciones durante el desarrollo de un </a:t>
            </a:r>
            <a:r>
              <a:rPr lang="es-ES" dirty="0"/>
              <a:t>proyecto y se eliminan en la versión de producto</a:t>
            </a:r>
          </a:p>
          <a:p>
            <a:pPr lvl="1"/>
            <a:r>
              <a:rPr lang="es-ES" dirty="0" smtClean="0"/>
              <a:t>Usadas </a:t>
            </a:r>
            <a:r>
              <a:rPr lang="es-ES" dirty="0"/>
              <a:t>para comprobaciones de consistencia interna</a:t>
            </a:r>
          </a:p>
          <a:p>
            <a:pPr lvl="2"/>
            <a:r>
              <a:rPr lang="es-ES" dirty="0" smtClean="0"/>
              <a:t>P.ej</a:t>
            </a:r>
            <a:r>
              <a:rPr lang="es-ES" dirty="0"/>
              <a:t>. sobre el estado de un </a:t>
            </a:r>
            <a:r>
              <a:rPr lang="es-ES" dirty="0" smtClean="0"/>
              <a:t>objeto</a:t>
            </a:r>
          </a:p>
          <a:p>
            <a:r>
              <a:rPr lang="es-ES" dirty="0"/>
              <a:t>Sentencia de aserción en </a:t>
            </a:r>
            <a:r>
              <a:rPr lang="es-ES" dirty="0" smtClean="0"/>
              <a:t>Java tiene </a:t>
            </a:r>
            <a:r>
              <a:rPr lang="es-ES" dirty="0"/>
              <a:t>dos formas:</a:t>
            </a:r>
          </a:p>
          <a:p>
            <a:pPr lvl="1"/>
            <a:r>
              <a:rPr lang="es-ES" b="1" dirty="0" err="1" smtClean="0"/>
              <a:t>assert</a:t>
            </a:r>
            <a:r>
              <a:rPr lang="es-ES" b="1" dirty="0" smtClean="0"/>
              <a:t> </a:t>
            </a:r>
            <a:r>
              <a:rPr lang="es-ES" i="1" dirty="0" err="1"/>
              <a:t>boolean-expression</a:t>
            </a:r>
            <a:endParaRPr lang="es-ES" i="1" dirty="0"/>
          </a:p>
          <a:p>
            <a:pPr lvl="1"/>
            <a:r>
              <a:rPr lang="es-ES" b="1" dirty="0" err="1" smtClean="0"/>
              <a:t>assert</a:t>
            </a:r>
            <a:r>
              <a:rPr lang="es-ES" b="1" dirty="0" smtClean="0"/>
              <a:t> </a:t>
            </a:r>
            <a:r>
              <a:rPr lang="es-ES" i="1" dirty="0" err="1"/>
              <a:t>boolean-expression</a:t>
            </a:r>
            <a:r>
              <a:rPr lang="es-ES" i="1" dirty="0"/>
              <a:t> </a:t>
            </a:r>
            <a:r>
              <a:rPr lang="es-ES" b="1" dirty="0" smtClean="0"/>
              <a:t>: </a:t>
            </a:r>
            <a:r>
              <a:rPr lang="es-ES" i="1" dirty="0" err="1" smtClean="0"/>
              <a:t>expression</a:t>
            </a:r>
            <a:endParaRPr lang="es-ES" i="1" dirty="0"/>
          </a:p>
          <a:p>
            <a:r>
              <a:rPr lang="es-ES" dirty="0" smtClean="0"/>
              <a:t>La </a:t>
            </a:r>
            <a:r>
              <a:rPr lang="es-ES" dirty="0"/>
              <a:t>expresión booleana declara algo que debería ser </a:t>
            </a:r>
            <a:r>
              <a:rPr lang="es-ES" dirty="0" smtClean="0"/>
              <a:t>cierto en </a:t>
            </a:r>
            <a:r>
              <a:rPr lang="es-ES" dirty="0"/>
              <a:t>ese punto</a:t>
            </a:r>
          </a:p>
          <a:p>
            <a:pPr lvl="1"/>
            <a:r>
              <a:rPr lang="es-ES" dirty="0" smtClean="0"/>
              <a:t>Se </a:t>
            </a:r>
            <a:r>
              <a:rPr lang="es-ES" dirty="0"/>
              <a:t>lanza un </a:t>
            </a:r>
            <a:r>
              <a:rPr lang="es-ES" i="1" dirty="0" err="1"/>
              <a:t>AssertionError</a:t>
            </a:r>
            <a:r>
              <a:rPr lang="es-ES" i="1" dirty="0"/>
              <a:t> </a:t>
            </a:r>
            <a:r>
              <a:rPr lang="es-ES" dirty="0"/>
              <a:t>si fuera falsa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088232" cy="357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1"/>
            <a:ext cx="6696744" cy="587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598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>
            <a:noAutofit/>
          </a:bodyPr>
          <a:lstStyle/>
          <a:p>
            <a:r>
              <a:rPr lang="es-ES" sz="3600" dirty="0" smtClean="0"/>
              <a:t>La sentencia “</a:t>
            </a:r>
            <a:r>
              <a:rPr lang="es-ES" sz="3600" dirty="0" err="1" smtClean="0"/>
              <a:t>assert</a:t>
            </a:r>
            <a:r>
              <a:rPr lang="es-ES" sz="3600" dirty="0" smtClean="0"/>
              <a:t>” con expresión booleana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08912" cy="220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11" y="3043352"/>
            <a:ext cx="8208912" cy="14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48" y="4496068"/>
            <a:ext cx="31146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3689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34082"/>
          </a:xfrm>
        </p:spPr>
        <p:txBody>
          <a:bodyPr>
            <a:noAutofit/>
          </a:bodyPr>
          <a:lstStyle/>
          <a:p>
            <a:r>
              <a:rPr lang="es-ES" sz="3000" dirty="0" smtClean="0"/>
              <a:t>Segunda sentencia “</a:t>
            </a:r>
            <a:r>
              <a:rPr lang="es-ES" sz="3000" dirty="0" err="1" smtClean="0"/>
              <a:t>assert</a:t>
            </a:r>
            <a:r>
              <a:rPr lang="es-ES" sz="3000" dirty="0" smtClean="0"/>
              <a:t>” seguida de punto y coma</a:t>
            </a:r>
            <a:endParaRPr lang="es-E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674"/>
            <a:ext cx="8821488" cy="157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7544" y="263691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En la segunda forma, si no es cierto el retorno del método, genera un error con la cadena que ponemos</a:t>
            </a:r>
            <a:endParaRPr lang="es-E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19" y="3501008"/>
            <a:ext cx="687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72219" y="5157192"/>
            <a:ext cx="6984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Las aserciones se emplean en tareas de depuración de errores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6154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Ejemplo de consistencia interna en la libreta de direcciones</a:t>
            </a:r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98" y="1700808"/>
            <a:ext cx="6408712" cy="423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152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dirty="0" smtClean="0"/>
              <a:t>12.8 Recuperarse de un error y anularlo</a:t>
            </a:r>
            <a:endParaRPr lang="es-ES" sz="3600" dirty="0"/>
          </a:p>
        </p:txBody>
      </p:sp>
      <p:grpSp>
        <p:nvGrpSpPr>
          <p:cNvPr id="3" name="2 Grupo"/>
          <p:cNvGrpSpPr/>
          <p:nvPr/>
        </p:nvGrpSpPr>
        <p:grpSpPr>
          <a:xfrm>
            <a:off x="1620940" y="1772816"/>
            <a:ext cx="5257800" cy="4525863"/>
            <a:chOff x="755576" y="1268760"/>
            <a:chExt cx="5257800" cy="452586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268760"/>
              <a:ext cx="5257800" cy="2581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3861048"/>
              <a:ext cx="5038725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3 CuadroTexto"/>
          <p:cNvSpPr txBox="1"/>
          <p:nvPr/>
        </p:nvSpPr>
        <p:spPr>
          <a:xfrm>
            <a:off x="611560" y="90872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es suficiente con detectar un error y emitir un mensaje, hay que tratar de solucionarlo</a:t>
            </a:r>
            <a:endParaRPr lang="es-E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Principios de recuperación de errores</a:t>
            </a:r>
            <a:endParaRPr lang="es-E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844824"/>
            <a:ext cx="837324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Causas de situaciones de </a:t>
            </a:r>
            <a:r>
              <a:rPr lang="es-ES" dirty="0" smtClean="0"/>
              <a:t>error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 smtClean="0"/>
              <a:t>Implementación </a:t>
            </a:r>
            <a:r>
              <a:rPr lang="es-ES" dirty="0"/>
              <a:t>incorrecta</a:t>
            </a:r>
          </a:p>
          <a:p>
            <a:pPr lvl="1"/>
            <a:r>
              <a:rPr lang="es-ES" dirty="0" smtClean="0"/>
              <a:t>No </a:t>
            </a:r>
            <a:r>
              <a:rPr lang="es-ES" dirty="0"/>
              <a:t>se ajusta a las especificaciones</a:t>
            </a:r>
          </a:p>
          <a:p>
            <a:r>
              <a:rPr lang="es-ES" dirty="0" smtClean="0"/>
              <a:t>Petición </a:t>
            </a:r>
            <a:r>
              <a:rPr lang="es-ES" dirty="0"/>
              <a:t>de objeto inapropiada</a:t>
            </a:r>
          </a:p>
          <a:p>
            <a:pPr lvl="1"/>
            <a:r>
              <a:rPr lang="es-ES" dirty="0" smtClean="0"/>
              <a:t>Índice </a:t>
            </a:r>
            <a:r>
              <a:rPr lang="es-ES" dirty="0"/>
              <a:t>inválido</a:t>
            </a:r>
          </a:p>
          <a:p>
            <a:pPr lvl="1"/>
            <a:r>
              <a:rPr lang="es-ES" dirty="0" smtClean="0"/>
              <a:t>Referencia </a:t>
            </a:r>
            <a:r>
              <a:rPr lang="es-ES" dirty="0"/>
              <a:t>nula</a:t>
            </a:r>
          </a:p>
          <a:p>
            <a:r>
              <a:rPr lang="es-ES" dirty="0" smtClean="0"/>
              <a:t>Estado </a:t>
            </a:r>
            <a:r>
              <a:rPr lang="es-ES" dirty="0"/>
              <a:t>de objeto inapropiado o </a:t>
            </a:r>
            <a:r>
              <a:rPr lang="es-ES" dirty="0" smtClean="0"/>
              <a:t>inconsistente</a:t>
            </a:r>
            <a:endParaRPr lang="es-ES" dirty="0"/>
          </a:p>
          <a:p>
            <a:pPr lvl="1"/>
            <a:r>
              <a:rPr lang="es-ES" dirty="0" smtClean="0"/>
              <a:t>P.ej</a:t>
            </a:r>
            <a:r>
              <a:rPr lang="es-ES" dirty="0"/>
              <a:t>. debido a una extensión de la </a:t>
            </a:r>
            <a:r>
              <a:rPr lang="es-ES" dirty="0" smtClean="0"/>
              <a:t>clase</a:t>
            </a:r>
          </a:p>
          <a:p>
            <a:r>
              <a:rPr lang="es-ES" dirty="0"/>
              <a:t>No siempre se trata de errores de programación</a:t>
            </a:r>
          </a:p>
          <a:p>
            <a:pPr lvl="1"/>
            <a:r>
              <a:rPr lang="es-ES" dirty="0" smtClean="0"/>
              <a:t>Hay </a:t>
            </a:r>
            <a:r>
              <a:rPr lang="es-ES" dirty="0"/>
              <a:t>errores que vienen del entorno:</a:t>
            </a:r>
          </a:p>
          <a:p>
            <a:pPr lvl="2"/>
            <a:r>
              <a:rPr lang="es-ES" dirty="0" smtClean="0"/>
              <a:t>URL </a:t>
            </a:r>
            <a:r>
              <a:rPr lang="es-ES" dirty="0"/>
              <a:t>incorrecta</a:t>
            </a:r>
          </a:p>
          <a:p>
            <a:pPr lvl="1"/>
            <a:r>
              <a:rPr lang="es-ES" dirty="0" smtClean="0"/>
              <a:t>Interrupción </a:t>
            </a:r>
            <a:r>
              <a:rPr lang="es-ES" dirty="0"/>
              <a:t>de las comunicaciones de red</a:t>
            </a:r>
          </a:p>
          <a:p>
            <a:pPr lvl="1"/>
            <a:r>
              <a:rPr lang="es-ES" dirty="0" smtClean="0"/>
              <a:t>El </a:t>
            </a:r>
            <a:r>
              <a:rPr lang="es-ES" dirty="0"/>
              <a:t>procesamiento de ficheros suele ocasionar errores:</a:t>
            </a:r>
          </a:p>
          <a:p>
            <a:pPr lvl="2"/>
            <a:r>
              <a:rPr lang="es-ES" dirty="0" smtClean="0"/>
              <a:t>Ficheros </a:t>
            </a:r>
            <a:r>
              <a:rPr lang="es-ES" dirty="0"/>
              <a:t>que no existen</a:t>
            </a:r>
          </a:p>
          <a:p>
            <a:pPr lvl="2"/>
            <a:r>
              <a:rPr lang="es-ES" dirty="0" smtClean="0"/>
              <a:t>Permisos </a:t>
            </a:r>
            <a:r>
              <a:rPr lang="es-ES" dirty="0"/>
              <a:t>inapropiados</a:t>
            </a:r>
          </a:p>
        </p:txBody>
      </p:sp>
    </p:spTree>
    <p:extLst>
      <p:ext uri="{BB962C8B-B14F-4D97-AF65-F5344CB8AC3E}">
        <p14:creationId xmlns:p14="http://schemas.microsoft.com/office/powerpoint/2010/main" val="20626970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12.9 Entrada salida de texto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617118"/>
            <a:ext cx="8496944" cy="1296144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Tutorial de E/S en JAVA</a:t>
            </a:r>
            <a:endParaRPr lang="es-ES" dirty="0" smtClean="0">
              <a:hlinkClick r:id="rId2"/>
            </a:endParaRPr>
          </a:p>
          <a:p>
            <a:pPr lvl="1"/>
            <a:r>
              <a:rPr lang="es-ES" dirty="0" smtClean="0">
                <a:hlinkClick r:id="rId3"/>
              </a:rPr>
              <a:t>https</a:t>
            </a:r>
            <a:r>
              <a:rPr lang="es-ES" dirty="0">
                <a:hlinkClick r:id="rId3"/>
              </a:rPr>
              <a:t>://</a:t>
            </a:r>
            <a:r>
              <a:rPr lang="es-ES" dirty="0" smtClean="0">
                <a:hlinkClick r:id="rId3"/>
              </a:rPr>
              <a:t>docs.oracle.com/javase/tutorial/essential/io/index.html</a:t>
            </a:r>
            <a:r>
              <a:rPr lang="es-ES" dirty="0" smtClean="0"/>
              <a:t> </a:t>
            </a:r>
          </a:p>
          <a:p>
            <a:r>
              <a:rPr lang="es-ES" dirty="0" smtClean="0"/>
              <a:t>Tutorial de excepciones</a:t>
            </a:r>
          </a:p>
          <a:p>
            <a:pPr lvl="1"/>
            <a:r>
              <a:rPr lang="es-ES">
                <a:hlinkClick r:id="rId4"/>
              </a:rPr>
              <a:t>https</a:t>
            </a:r>
            <a:r>
              <a:rPr lang="es-ES">
                <a:hlinkClick r:id="rId4"/>
              </a:rPr>
              <a:t>://</a:t>
            </a:r>
            <a:r>
              <a:rPr lang="es-ES" smtClean="0">
                <a:hlinkClick r:id="rId4"/>
              </a:rPr>
              <a:t>docs.oracle.com/javase/tutorial/essential/exceptions/index.html</a:t>
            </a:r>
            <a:r>
              <a:rPr lang="es-ES" smtClean="0"/>
              <a:t>  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41997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12.9.3 Salida de texto con “</a:t>
            </a:r>
            <a:r>
              <a:rPr lang="es-ES" dirty="0" err="1" smtClean="0"/>
              <a:t>FileWriter</a:t>
            </a:r>
            <a:r>
              <a:rPr lang="es-ES" dirty="0" smtClean="0"/>
              <a:t>”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272808" cy="152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96952"/>
            <a:ext cx="6480720" cy="3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ES" sz="3600" dirty="0" smtClean="0"/>
              <a:t>12.9.4 Entrada de texto con “</a:t>
            </a:r>
            <a:r>
              <a:rPr lang="es-ES" sz="3600" dirty="0" err="1" smtClean="0"/>
              <a:t>FileReader</a:t>
            </a:r>
            <a:r>
              <a:rPr lang="es-ES" sz="3600" dirty="0" smtClean="0"/>
              <a:t>”</a:t>
            </a:r>
            <a:endParaRPr lang="es-ES" sz="3600" dirty="0"/>
          </a:p>
        </p:txBody>
      </p:sp>
      <p:grpSp>
        <p:nvGrpSpPr>
          <p:cNvPr id="6" name="5 Grupo"/>
          <p:cNvGrpSpPr/>
          <p:nvPr/>
        </p:nvGrpSpPr>
        <p:grpSpPr>
          <a:xfrm>
            <a:off x="683568" y="1556792"/>
            <a:ext cx="7848872" cy="4608512"/>
            <a:chOff x="971600" y="1340768"/>
            <a:chExt cx="6619875" cy="3656037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1340768"/>
              <a:ext cx="661987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4149080"/>
              <a:ext cx="542925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13204" cy="850106"/>
          </a:xfrm>
        </p:spPr>
        <p:txBody>
          <a:bodyPr>
            <a:noAutofit/>
          </a:bodyPr>
          <a:lstStyle/>
          <a:p>
            <a:r>
              <a:rPr lang="es-ES" sz="3600" dirty="0" smtClean="0"/>
              <a:t>12.9.5 Scanner: leer entradas desde terminal</a:t>
            </a:r>
            <a:endParaRPr lang="es-ES" sz="3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4923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81531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563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608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ES" dirty="0" smtClean="0"/>
              <a:t>12.9.6 </a:t>
            </a:r>
            <a:r>
              <a:rPr lang="es-ES" dirty="0" err="1" smtClean="0"/>
              <a:t>Serialización</a:t>
            </a:r>
            <a:r>
              <a:rPr lang="es-ES" dirty="0" smtClean="0"/>
              <a:t> de objetos</a:t>
            </a:r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17285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845993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771800" y="3717032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Serialización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hlinkClick r:id="rId4"/>
              </a:rPr>
              <a:t>http://javaparanulos.blogspot.co.uk/2012/03/serializacion-de-objetos-en-java-ii.html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u="sng" dirty="0">
                <a:hlinkClick r:id="rId5"/>
              </a:rPr>
              <a:t>http://javaparanulos.blogspot.co.uk/2012/03/serializacion-de-objetos-en-java-i.html</a:t>
            </a:r>
            <a:r>
              <a:rPr lang="es-ES" b="1" dirty="0"/>
              <a:t> 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u="sng" dirty="0">
                <a:hlinkClick r:id="rId6"/>
              </a:rPr>
              <a:t>http://puntocomnoesunlenguaje.blogspot.com.es/2013/10/java-serializacion-persistencia.html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95536" y="404664"/>
            <a:ext cx="8077200" cy="5664671"/>
            <a:chOff x="395536" y="404664"/>
            <a:chExt cx="8077200" cy="5664671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404664"/>
              <a:ext cx="807720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3068960"/>
              <a:ext cx="6657975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l"/>
            <a:r>
              <a:rPr lang="es-ES" dirty="0" smtClean="0"/>
              <a:t>12.2 Programación </a:t>
            </a:r>
            <a:r>
              <a:rPr lang="es-ES" dirty="0"/>
              <a:t>a la defensiva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r>
              <a:rPr lang="es-ES" dirty="0"/>
              <a:t>12.2.1 Iteración cliente-servidor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79512" y="2538958"/>
            <a:ext cx="8833949" cy="3649327"/>
            <a:chOff x="179512" y="2538958"/>
            <a:chExt cx="8833949" cy="364932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538958"/>
              <a:ext cx="8666898" cy="1610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93" y="4149080"/>
              <a:ext cx="8712968" cy="2039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04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12.2.2 Comprobación de parámetros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73630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Los argumentos son el primer punto de vulnerabilidad </a:t>
            </a:r>
            <a:r>
              <a:rPr lang="es-ES" dirty="0" smtClean="0"/>
              <a:t>de un </a:t>
            </a:r>
            <a:r>
              <a:rPr lang="es-ES" dirty="0"/>
              <a:t>objeto servidor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argumentos de un constructor inicializan el estado</a:t>
            </a:r>
          </a:p>
          <a:p>
            <a:pPr lvl="1"/>
            <a:r>
              <a:rPr lang="es-ES" dirty="0" smtClean="0"/>
              <a:t>Los </a:t>
            </a:r>
            <a:r>
              <a:rPr lang="es-ES" dirty="0"/>
              <a:t>argumentos de los métodos contribuyen a la </a:t>
            </a:r>
            <a:r>
              <a:rPr lang="es-ES" dirty="0" smtClean="0"/>
              <a:t>evolución del </a:t>
            </a:r>
            <a:r>
              <a:rPr lang="es-ES" dirty="0"/>
              <a:t>comportamiento</a:t>
            </a:r>
          </a:p>
          <a:p>
            <a:r>
              <a:rPr lang="es-ES" dirty="0" smtClean="0"/>
              <a:t>La </a:t>
            </a:r>
            <a:r>
              <a:rPr lang="es-ES" dirty="0"/>
              <a:t>comprobación de argumentos es una medida </a:t>
            </a:r>
            <a:r>
              <a:rPr lang="es-ES" dirty="0" smtClean="0"/>
              <a:t>defensiva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59436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37890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Comprobación de la Clave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774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634082"/>
          </a:xfrm>
        </p:spPr>
        <p:txBody>
          <a:bodyPr>
            <a:noAutofit/>
          </a:bodyPr>
          <a:lstStyle/>
          <a:p>
            <a:r>
              <a:rPr lang="es-ES" sz="3200" dirty="0" smtClean="0"/>
              <a:t>12.3 Generación de informes de error del servidor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1"/>
            <a:ext cx="8640960" cy="2880320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¿Cuál es la mejor manera de que un servidor informe de un problema?</a:t>
            </a:r>
          </a:p>
          <a:p>
            <a:r>
              <a:rPr lang="es-ES" dirty="0" smtClean="0"/>
              <a:t>Primera aproximación</a:t>
            </a:r>
          </a:p>
          <a:p>
            <a:pPr lvl="1"/>
            <a:r>
              <a:rPr lang="es-ES" b="1" dirty="0" smtClean="0"/>
              <a:t>Notificar los errores al usuario</a:t>
            </a:r>
            <a:r>
              <a:rPr lang="es-ES" dirty="0" smtClean="0"/>
              <a:t>, emitiendo mensajes de error usando “</a:t>
            </a:r>
            <a:r>
              <a:rPr lang="es-ES" dirty="0" err="1" smtClean="0"/>
              <a:t>System.out</a:t>
            </a:r>
            <a:r>
              <a:rPr lang="es-ES" dirty="0" smtClean="0"/>
              <a:t>”</a:t>
            </a:r>
          </a:p>
          <a:p>
            <a:pPr lvl="2"/>
            <a:r>
              <a:rPr lang="es-ES" dirty="0"/>
              <a:t>¿Hay un usuario humano?</a:t>
            </a:r>
          </a:p>
          <a:p>
            <a:pPr lvl="2"/>
            <a:r>
              <a:rPr lang="es-ES" dirty="0" smtClean="0"/>
              <a:t>¿</a:t>
            </a:r>
            <a:r>
              <a:rPr lang="es-ES" dirty="0"/>
              <a:t>Podría resolver el problema?</a:t>
            </a:r>
            <a:endParaRPr lang="es-ES" dirty="0" smtClean="0"/>
          </a:p>
          <a:p>
            <a:pPr lvl="3"/>
            <a:r>
              <a:rPr lang="es-ES" dirty="0" smtClean="0"/>
              <a:t>El usuario puede no saber que tiene que hacer antes ciertos errores</a:t>
            </a:r>
          </a:p>
          <a:p>
            <a:r>
              <a:rPr lang="es-ES" b="1" dirty="0" smtClean="0"/>
              <a:t>Notificar al objeto cliente</a:t>
            </a:r>
          </a:p>
          <a:p>
            <a:pPr lvl="1"/>
            <a:r>
              <a:rPr lang="es-ES" dirty="0" smtClean="0"/>
              <a:t>El servidor puede usar el valor de retorno de un método para devolver una bandera que indique si fue exitosos o no la llamada al método</a:t>
            </a:r>
          </a:p>
          <a:p>
            <a:pPr lvl="2"/>
            <a:r>
              <a:rPr lang="es-ES" dirty="0"/>
              <a:t>El cliente comprueba si todo ha ido bien o no según lo </a:t>
            </a:r>
            <a:r>
              <a:rPr lang="es-ES" dirty="0" smtClean="0"/>
              <a:t>que devuelva </a:t>
            </a:r>
            <a:r>
              <a:rPr lang="es-ES" dirty="0"/>
              <a:t>el método </a:t>
            </a:r>
            <a:r>
              <a:rPr lang="es-ES" dirty="0" smtClean="0"/>
              <a:t>llamado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26038"/>
            <a:ext cx="5184575" cy="263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67544" y="624334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servidor </a:t>
            </a:r>
            <a:r>
              <a:rPr lang="es-ES" b="1" dirty="0"/>
              <a:t>lanza una excepción </a:t>
            </a:r>
            <a:r>
              <a:rPr lang="es-ES" dirty="0"/>
              <a:t>desde el método servidor si algo anda mal</a:t>
            </a:r>
          </a:p>
        </p:txBody>
      </p:sp>
    </p:spTree>
    <p:extLst>
      <p:ext uri="{BB962C8B-B14F-4D97-AF65-F5344CB8AC3E}">
        <p14:creationId xmlns:p14="http://schemas.microsoft.com/office/powerpoint/2010/main" val="42971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s-ES" sz="3200" dirty="0"/>
              <a:t>12.4 Principios de generación de excepciones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En lenguajes de POO modernos se usan </a:t>
            </a:r>
            <a:r>
              <a:rPr lang="es-ES" dirty="0" smtClean="0"/>
              <a:t>excepciones, </a:t>
            </a:r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código se estructura:</a:t>
            </a:r>
          </a:p>
          <a:p>
            <a:pPr lvl="1"/>
            <a:r>
              <a:rPr lang="es-ES" dirty="0" smtClean="0"/>
              <a:t>En </a:t>
            </a:r>
            <a:r>
              <a:rPr lang="es-ES" dirty="0"/>
              <a:t>el código del objeto servidor se puede indicar </a:t>
            </a:r>
            <a:r>
              <a:rPr lang="es-ES" dirty="0" smtClean="0"/>
              <a:t>la ocurrencia </a:t>
            </a:r>
            <a:r>
              <a:rPr lang="es-ES" dirty="0"/>
              <a:t>de una excepción y esto ocasiona la </a:t>
            </a:r>
            <a:r>
              <a:rPr lang="es-ES" dirty="0" smtClean="0"/>
              <a:t>finalización inmediata </a:t>
            </a:r>
            <a:r>
              <a:rPr lang="es-ES" dirty="0"/>
              <a:t>del método</a:t>
            </a:r>
          </a:p>
          <a:p>
            <a:pPr lvl="2"/>
            <a:r>
              <a:rPr lang="es-ES" dirty="0" smtClean="0"/>
              <a:t>Por </a:t>
            </a:r>
            <a:r>
              <a:rPr lang="es-ES" dirty="0"/>
              <a:t>ejemplo el incumplimiento de alguna condición </a:t>
            </a:r>
            <a:r>
              <a:rPr lang="es-ES" dirty="0" smtClean="0"/>
              <a:t>necesaria para </a:t>
            </a:r>
            <a:r>
              <a:rPr lang="es-ES" dirty="0"/>
              <a:t>la ejecución del método</a:t>
            </a:r>
          </a:p>
          <a:p>
            <a:pPr lvl="2"/>
            <a:r>
              <a:rPr lang="es-ES" dirty="0" smtClean="0"/>
              <a:t>También </a:t>
            </a:r>
            <a:r>
              <a:rPr lang="es-ES" dirty="0"/>
              <a:t>pueden ocurrir excepciones del entorno (no </a:t>
            </a:r>
            <a:r>
              <a:rPr lang="es-ES" dirty="0" smtClean="0"/>
              <a:t>originadas explícitamente </a:t>
            </a:r>
            <a:r>
              <a:rPr lang="es-ES" dirty="0"/>
              <a:t>por la aplicación)</a:t>
            </a:r>
          </a:p>
          <a:p>
            <a:pPr lvl="3"/>
            <a:r>
              <a:rPr lang="es-ES" dirty="0" smtClean="0"/>
              <a:t>Síncronas</a:t>
            </a:r>
            <a:r>
              <a:rPr lang="es-ES" dirty="0"/>
              <a:t>: </a:t>
            </a:r>
            <a:endParaRPr lang="es-ES" dirty="0" smtClean="0"/>
          </a:p>
          <a:p>
            <a:pPr lvl="4"/>
            <a:r>
              <a:rPr lang="es-ES" dirty="0" smtClean="0"/>
              <a:t>División </a:t>
            </a:r>
            <a:r>
              <a:rPr lang="es-ES" dirty="0"/>
              <a:t>por cero, acceso fuera de los límites de un </a:t>
            </a:r>
            <a:r>
              <a:rPr lang="es-ES" dirty="0" err="1" smtClean="0"/>
              <a:t>array</a:t>
            </a:r>
            <a:r>
              <a:rPr lang="es-ES" dirty="0" smtClean="0"/>
              <a:t>, puntero </a:t>
            </a:r>
            <a:r>
              <a:rPr lang="es-ES" dirty="0"/>
              <a:t>nulo</a:t>
            </a:r>
          </a:p>
          <a:p>
            <a:pPr lvl="3"/>
            <a:r>
              <a:rPr lang="es-ES" dirty="0" smtClean="0"/>
              <a:t>Asíncronas</a:t>
            </a:r>
            <a:r>
              <a:rPr lang="es-ES" dirty="0"/>
              <a:t>: </a:t>
            </a:r>
            <a:endParaRPr lang="es-ES" dirty="0" smtClean="0"/>
          </a:p>
          <a:p>
            <a:pPr lvl="4"/>
            <a:r>
              <a:rPr lang="es-ES" dirty="0" smtClean="0"/>
              <a:t>Algún </a:t>
            </a:r>
            <a:r>
              <a:rPr lang="es-ES" dirty="0"/>
              <a:t>fallo del sistema, caída de comunicaciones, falta </a:t>
            </a:r>
            <a:r>
              <a:rPr lang="es-ES" dirty="0" smtClean="0"/>
              <a:t>de memoria</a:t>
            </a:r>
            <a:endParaRPr lang="es-ES" dirty="0"/>
          </a:p>
          <a:p>
            <a:pPr lvl="1"/>
            <a:r>
              <a:rPr lang="es-ES" dirty="0" smtClean="0"/>
              <a:t>El </a:t>
            </a:r>
            <a:r>
              <a:rPr lang="es-ES" dirty="0"/>
              <a:t>código del cliente se puede estructurar en dos partes:</a:t>
            </a:r>
          </a:p>
          <a:p>
            <a:pPr lvl="2"/>
            <a:r>
              <a:rPr lang="es-ES" dirty="0" smtClean="0"/>
              <a:t>Secuencia </a:t>
            </a:r>
            <a:r>
              <a:rPr lang="es-ES" dirty="0"/>
              <a:t>normal de ejecución</a:t>
            </a:r>
          </a:p>
          <a:p>
            <a:pPr lvl="2"/>
            <a:r>
              <a:rPr lang="es-ES" dirty="0" smtClean="0"/>
              <a:t>Tratamiento </a:t>
            </a:r>
            <a:r>
              <a:rPr lang="es-ES" dirty="0"/>
              <a:t>de excepciones: </a:t>
            </a:r>
            <a:endParaRPr lang="es-ES" dirty="0" smtClean="0"/>
          </a:p>
          <a:p>
            <a:pPr lvl="3"/>
            <a:r>
              <a:rPr lang="es-ES" dirty="0"/>
              <a:t>Q</a:t>
            </a:r>
            <a:r>
              <a:rPr lang="es-ES" dirty="0" smtClean="0"/>
              <a:t>ué </a:t>
            </a:r>
            <a:r>
              <a:rPr lang="es-ES" dirty="0"/>
              <a:t>hacer cuando se sale del </a:t>
            </a:r>
            <a:r>
              <a:rPr lang="es-ES" dirty="0" smtClean="0"/>
              <a:t>flujo normal </a:t>
            </a:r>
            <a:r>
              <a:rPr lang="es-ES" dirty="0"/>
              <a:t>de ejecución por la ocurrencia de alguna excepción</a:t>
            </a:r>
          </a:p>
        </p:txBody>
      </p:sp>
    </p:spTree>
    <p:extLst>
      <p:ext uri="{BB962C8B-B14F-4D97-AF65-F5344CB8AC3E}">
        <p14:creationId xmlns:p14="http://schemas.microsoft.com/office/powerpoint/2010/main" val="81180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/>
              <a:t>12.4.1 Generación de excepciones</a:t>
            </a:r>
            <a:endParaRPr lang="es-E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08920"/>
            <a:ext cx="6408712" cy="389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391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19060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1 - &amp;quot;Programación orientada a objetos&amp;quot;&quot;/&gt;&lt;property id=&quot;20307&quot; value=&quot;257&quot;/&gt;&lt;/object&gt;&lt;object type=&quot;3&quot; unique_id=&quot;10005&quot;&gt;&lt;property id=&quot;20148&quot; value=&quot;5&quot;/&gt;&lt;property id=&quot;20300&quot; value=&quot;Diapositiva 2 - &amp;quot;Biblioteca (packages)de clases&amp;quot;&quot;/&gt;&lt;property id=&quot;20307&quot; value=&quot;258&quot;/&gt;&lt;/object&gt;&lt;object type=&quot;3&quot; unique_id=&quot;10006&quot;&gt;&lt;property id=&quot;20148&quot; value=&quot;5&quot;/&gt;&lt;property id=&quot;20300&quot; value=&quot;Diapositiva 3 - &amp;quot;Estructura de objetos con “colecciones”&amp;quot;&quot;/&gt;&lt;property id=&quot;20307&quot; value=&quot;259&quot;/&gt;&lt;/object&gt;&lt;object type=&quot;3&quot; unique_id=&quot;10007&quot;&gt;&lt;property id=&quot;20148&quot; value=&quot;5&quot;/&gt;&lt;property id=&quot;20300&quot; value=&quot;Diapositiva 4 - &amp;quot;Eliminar un elemento de la “colección”&amp;quot;&quot;/&gt;&lt;property id=&quot;20307&quot; value=&quot;260&quot;/&gt;&lt;/object&gt;&lt;object type=&quot;3&quot; unique_id=&quot;10008&quot;&gt;&lt;property id=&quot;20148&quot; value=&quot;5&quot;/&gt;&lt;property id=&quot;20300&quot; value=&quot;Diapositiva 5 - &amp;quot;El ciclo “for-each”&amp;quot;&quot;/&gt;&lt;property id=&quot;20307&quot; value=&quot;261&quot;/&gt;&lt;/object&gt;&lt;object type=&quot;3&quot; unique_id=&quot;10009&quot;&gt;&lt;property id=&quot;20148&quot; value=&quot;5&quot;/&gt;&lt;property id=&quot;20300&quot; value=&quot;Diapositiva 6 - &amp;quot;El ciclo “while”&amp;quot;&quot;/&gt;&lt;property id=&quot;20307&quot; value=&quot;262&quot;/&gt;&lt;/object&gt;&lt;object type=&quot;3&quot; unique_id=&quot;10010&quot;&gt;&lt;property id=&quot;20148&quot; value=&quot;5&quot;/&gt;&lt;property id=&quot;20300&quot; value=&quot;Diapositiva 7 - &amp;quot;Clase “Iterator”&amp;quot;&quot;/&gt;&lt;property id=&quot;20307&quot; value=&quot;263&quot;/&gt;&lt;/object&gt;&lt;object type=&quot;3&quot; unique_id=&quot;10011&quot;&gt;&lt;property id=&quot;20148&quot; value=&quot;5&quot;/&gt;&lt;property id=&quot;20300&quot; value=&quot;Diapositiva 8 - &amp;quot;Ejemplo: subasta&amp;quot;&quot;/&gt;&lt;property id=&quot;20307&quot; value=&quot;265&quot;/&gt;&lt;/object&gt;&lt;object type=&quot;3&quot; unique_id=&quot;10012&quot;&gt;&lt;property id=&quot;20148&quot; value=&quot;5&quot;/&gt;&lt;property id=&quot;20300&quot; value=&quot;Diapositiva 9 - &amp;quot;La palabra reservada “null”&amp;quot;&quot;/&gt;&lt;property id=&quot;20307&quot; value=&quot;264&quot;/&gt;&lt;/object&gt;&lt;object type=&quot;3&quot; unique_id=&quot;10013&quot;&gt;&lt;property id=&quot;20148&quot; value=&quot;5&quot;/&gt;&lt;property id=&quot;20300&quot; value=&quot;Diapositiva 10 - &amp;quot;Objetos “anónimos”&amp;quot;&quot;/&gt;&lt;property id=&quot;20307&quot; value=&quot;266&quot;/&gt;&lt;/object&gt;&lt;object type=&quot;3&quot; unique_id=&quot;10014&quot;&gt;&lt;property id=&quot;20148&quot; value=&quot;5&quot;/&gt;&lt;property id=&quot;20300&quot; value=&quot;Diapositiva 11 - &amp;quot;El sistema de subasta&amp;quot;&quot;/&gt;&lt;property id=&quot;20307&quot; value=&quot;268&quot;/&gt;&lt;/object&gt;&lt;object type=&quot;3&quot; unique_id=&quot;10015&quot;&gt;&lt;property id=&quot;20148&quot; value=&quot;5&quot;/&gt;&lt;property id=&quot;20300&quot; value=&quot;Diapositiva 12 - &amp;quot;Colecciones de tamaño fijo: “arreglos” o “arrays”&amp;quot;&quot;/&gt;&lt;property id=&quot;20307&quot; value=&quot;267&quot;/&gt;&lt;/object&gt;&lt;object type=&quot;3&quot; unique_id=&quot;10016&quot;&gt;&lt;property id=&quot;20148&quot; value=&quot;5&quot;/&gt;&lt;property id=&quot;20300&quot; value=&quot;Diapositiva 13 - &amp;quot;Creación de objetos “arreglo”&amp;quot;&quot;/&gt;&lt;property id=&quot;20307&quot; value=&quot;269&quot;/&gt;&lt;/object&gt;&lt;object type=&quot;3&quot; unique_id=&quot;10017&quot;&gt;&lt;property id=&quot;20148&quot; value=&quot;5&quot;/&gt;&lt;property id=&quot;20300&quot; value=&quot;Diapositiva 14 - &amp;quot;Usar objetos “arreglos”&amp;quot;&quot;/&gt;&lt;property id=&quot;20307&quot; value=&quot;270&quot;/&gt;&lt;/object&gt;&lt;object type=&quot;3&quot; unique_id=&quot;10018&quot;&gt;&lt;property id=&quot;20148&quot; value=&quot;5&quot;/&gt;&lt;property id=&quot;20300&quot; value=&quot;Diapositiva 15 - &amp;quot;El ciclo “for”&amp;quot;&quot;/&gt;&lt;property id=&quot;20307&quot; value=&quot;271&quot;/&gt;&lt;/object&gt;&lt;object type=&quot;3&quot; unique_id=&quot;10019&quot;&gt;&lt;property id=&quot;20148&quot; value=&quot;5&quot;/&gt;&lt;property id=&quot;20300&quot; value=&quot;Diapositiva 16&quot;/&gt;&lt;property id=&quot;20307&quot; value=&quot;272&quot;/&gt;&lt;/object&gt;&lt;object type=&quot;3&quot; unique_id=&quot;10020&quot;&gt;&lt;property id=&quot;20148&quot; value=&quot;5&quot;/&gt;&lt;property id=&quot;20300&quot; value=&quot;Diapositiva 17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1519</Words>
  <Application>Microsoft Office PowerPoint</Application>
  <PresentationFormat>Presentación en pantalla (4:3)</PresentationFormat>
  <Paragraphs>181</Paragraphs>
  <Slides>46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7" baseType="lpstr">
      <vt:lpstr>Tema de Office</vt:lpstr>
      <vt:lpstr>Programación orientada a objetos</vt:lpstr>
      <vt:lpstr>Presentación de PowerPoint</vt:lpstr>
      <vt:lpstr>Conceptos</vt:lpstr>
      <vt:lpstr>Causas de situaciones de error</vt:lpstr>
      <vt:lpstr>12.2 Programación a la defensiva</vt:lpstr>
      <vt:lpstr>12.2.2 Comprobación de parámetros</vt:lpstr>
      <vt:lpstr>12.3 Generación de informes de error del servidor</vt:lpstr>
      <vt:lpstr>12.4 Principios de generación de excepciones</vt:lpstr>
      <vt:lpstr>12.4.1 Generación de excepciones</vt:lpstr>
      <vt:lpstr>Ejemplo</vt:lpstr>
      <vt:lpstr>Presentación de PowerPoint</vt:lpstr>
      <vt:lpstr>12.4.2  Excepciones comprobadas y no comprobadas: Clases “Exception”</vt:lpstr>
      <vt:lpstr>Categorías de Excepción</vt:lpstr>
      <vt:lpstr>Algunas excepciones comunes en Java</vt:lpstr>
      <vt:lpstr>12.4.3 Efectos de una excepción</vt:lpstr>
      <vt:lpstr>12.4.4 Excepciones no comprobadas</vt:lpstr>
      <vt:lpstr>12.4.5 Cómo Impedir la creación de un objeto</vt:lpstr>
      <vt:lpstr>12.5 Manejo de excepciones</vt:lpstr>
      <vt:lpstr>12.5.2 Captura de excepciones: sentencia “try”</vt:lpstr>
      <vt:lpstr>Las sentencias try/catch/finally</vt:lpstr>
      <vt:lpstr>Transferencia de control en una sentencia “try”</vt:lpstr>
      <vt:lpstr>Gestión excepción</vt:lpstr>
      <vt:lpstr>Presentación de PowerPoint</vt:lpstr>
      <vt:lpstr>12.5.3 Lanzar y capturar varias excepciones</vt:lpstr>
      <vt:lpstr>Multiples catch</vt:lpstr>
      <vt:lpstr>Capturar todas las excepciones en un solo bloque “catch” usando la clase “exception” que incluye a todas.  En el catch el orden tiene que ser de la mas particular a la mas general</vt:lpstr>
      <vt:lpstr>Presentación de PowerPoint</vt:lpstr>
      <vt:lpstr>Presentación de PowerPoint</vt:lpstr>
      <vt:lpstr>12.5.5 La clausula “finally”</vt:lpstr>
      <vt:lpstr>Presentación de PowerPoint</vt:lpstr>
      <vt:lpstr>12.6 Definir nuevas clases de excepción</vt:lpstr>
      <vt:lpstr>Presentación de PowerPoint</vt:lpstr>
      <vt:lpstr>12.7 Usar aserciones: la sentencia “assert”</vt:lpstr>
      <vt:lpstr>Presentación de PowerPoint</vt:lpstr>
      <vt:lpstr>La sentencia “assert” con expresión booleana</vt:lpstr>
      <vt:lpstr>Segunda sentencia “assert” seguida de punto y coma</vt:lpstr>
      <vt:lpstr>Ejemplo de consistencia interna en la libreta de direcciones</vt:lpstr>
      <vt:lpstr>12.8 Recuperarse de un error y anularlo</vt:lpstr>
      <vt:lpstr>Principios de recuperación de errores</vt:lpstr>
      <vt:lpstr>12.9 Entrada salida de texto</vt:lpstr>
      <vt:lpstr>12.9.3 Salida de texto con “FileWriter”</vt:lpstr>
      <vt:lpstr>12.9.4 Entrada de texto con “FileReader”</vt:lpstr>
      <vt:lpstr>12.9.5 Scanner: leer entradas desde terminal</vt:lpstr>
      <vt:lpstr>Presentación de PowerPoint</vt:lpstr>
      <vt:lpstr>12.9.6 Serialización de objetos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barcell</cp:lastModifiedBy>
  <cp:revision>250</cp:revision>
  <dcterms:created xsi:type="dcterms:W3CDTF">2012-03-03T20:13:00Z</dcterms:created>
  <dcterms:modified xsi:type="dcterms:W3CDTF">2015-05-12T19:15:57Z</dcterms:modified>
</cp:coreProperties>
</file>