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1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custDataLst>
    <p:tags r:id="rId1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ngenier%C3%ADa_de_softwa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wikipedia.org/wiki/Proceso_%C3%A1gil" TargetMode="External"/><Relationship Id="rId4" Type="http://schemas.openxmlformats.org/officeDocument/2006/relationships/hyperlink" Target="http://es.wikipedia.org/wiki/Kent_Bec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13</a:t>
            </a:r>
          </a:p>
          <a:p>
            <a:r>
              <a:rPr lang="es-ES" dirty="0" smtClean="0"/>
              <a:t>Diseñar aplicaciones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13.2 Diseño de clases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Por las tarjetas CRC sabemos que clases vamos a necesitar</a:t>
            </a:r>
          </a:p>
          <a:p>
            <a:r>
              <a:rPr lang="es-ES" dirty="0" smtClean="0"/>
              <a:t>Diseñar interfaces de clases</a:t>
            </a:r>
          </a:p>
          <a:p>
            <a:pPr lvl="1"/>
            <a:r>
              <a:rPr lang="es-ES" dirty="0" smtClean="0"/>
              <a:t>Decidir los métodos públicos que tendrá la clase</a:t>
            </a:r>
          </a:p>
          <a:p>
            <a:pPr lvl="2"/>
            <a:r>
              <a:rPr lang="es-ES" dirty="0" smtClean="0"/>
              <a:t>El escenario ahora contempla las llamadas a métodos, parámetros y valores de retorno</a:t>
            </a:r>
          </a:p>
          <a:p>
            <a:pPr lvl="1"/>
            <a:r>
              <a:rPr lang="es-ES" dirty="0" smtClean="0"/>
              <a:t>Métodos </a:t>
            </a:r>
            <a:r>
              <a:rPr lang="es-ES" dirty="0" smtClean="0"/>
              <a:t>esqueletos (</a:t>
            </a:r>
            <a:r>
              <a:rPr lang="es-ES" dirty="0" err="1" smtClean="0"/>
              <a:t>stubs</a:t>
            </a:r>
            <a:r>
              <a:rPr lang="es-ES" dirty="0" smtClean="0"/>
              <a:t>)</a:t>
            </a:r>
            <a:endParaRPr lang="es-ES" dirty="0" smtClean="0"/>
          </a:p>
          <a:p>
            <a:pPr lvl="2"/>
            <a:r>
              <a:rPr lang="es-ES" dirty="0" smtClean="0"/>
              <a:t>Un método </a:t>
            </a:r>
            <a:r>
              <a:rPr lang="es-ES" dirty="0" smtClean="0"/>
              <a:t>esqueleto (</a:t>
            </a:r>
            <a:r>
              <a:rPr lang="es-ES" dirty="0" err="1" smtClean="0"/>
              <a:t>stubs</a:t>
            </a:r>
            <a:r>
              <a:rPr lang="es-ES" dirty="0" smtClean="0"/>
              <a:t>) </a:t>
            </a:r>
            <a:r>
              <a:rPr lang="es-ES" dirty="0" smtClean="0"/>
              <a:t>es un método que tiene la signatura correcta y el cuerpo vacía</a:t>
            </a:r>
          </a:p>
          <a:p>
            <a:r>
              <a:rPr lang="es-ES" dirty="0" smtClean="0"/>
              <a:t>Diseñar el interfaz de usuario</a:t>
            </a:r>
          </a:p>
          <a:p>
            <a:pPr lvl="1"/>
            <a:r>
              <a:rPr lang="es-ES" dirty="0" smtClean="0"/>
              <a:t>IGU (</a:t>
            </a:r>
            <a:r>
              <a:rPr lang="es-ES" dirty="0" smtClean="0">
                <a:solidFill>
                  <a:srgbClr val="FF0000"/>
                </a:solidFill>
              </a:rPr>
              <a:t>I</a:t>
            </a:r>
            <a:r>
              <a:rPr lang="es-ES" dirty="0" smtClean="0"/>
              <a:t>nterfaz </a:t>
            </a:r>
            <a:r>
              <a:rPr lang="es-ES" dirty="0" smtClean="0">
                <a:solidFill>
                  <a:srgbClr val="FF0000"/>
                </a:solidFill>
              </a:rPr>
              <a:t>G</a:t>
            </a:r>
            <a:r>
              <a:rPr lang="es-ES" dirty="0" smtClean="0"/>
              <a:t>ráfica de </a:t>
            </a:r>
            <a:r>
              <a:rPr lang="es-ES" dirty="0" smtClean="0">
                <a:solidFill>
                  <a:srgbClr val="FF0000"/>
                </a:solidFill>
              </a:rPr>
              <a:t>U</a:t>
            </a:r>
            <a:r>
              <a:rPr lang="es-ES" dirty="0" smtClean="0"/>
              <a:t>suario)</a:t>
            </a:r>
          </a:p>
          <a:p>
            <a:pPr lvl="1"/>
            <a:r>
              <a:rPr lang="es-ES" dirty="0" smtClean="0"/>
              <a:t>El modo que el usuario interactuará con el sistema</a:t>
            </a:r>
          </a:p>
          <a:p>
            <a:r>
              <a:rPr lang="es-ES" dirty="0" smtClean="0"/>
              <a:t>13.3 Documentación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80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13.4 Cooperación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86382" cy="1152128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Programación por parejas</a:t>
            </a:r>
          </a:p>
          <a:p>
            <a:pPr lvl="1"/>
            <a:r>
              <a:rPr lang="es-ES" dirty="0"/>
              <a:t>La </a:t>
            </a:r>
            <a:r>
              <a:rPr lang="es-ES" b="1" dirty="0"/>
              <a:t>Programación en Pareja</a:t>
            </a:r>
            <a:r>
              <a:rPr lang="es-ES" dirty="0"/>
              <a:t> (o </a:t>
            </a:r>
            <a:r>
              <a:rPr lang="es-ES" i="1" dirty="0" err="1"/>
              <a:t>Pair</a:t>
            </a:r>
            <a:r>
              <a:rPr lang="es-ES" i="1" dirty="0"/>
              <a:t> </a:t>
            </a:r>
            <a:r>
              <a:rPr lang="es-ES" i="1" dirty="0" err="1"/>
              <a:t>Programming</a:t>
            </a:r>
            <a:r>
              <a:rPr lang="es-ES" dirty="0"/>
              <a:t> en inglés) requiere que dos programadores participen en un esfuerzo combinado de desarrollo en un sitio de trabajo. Cada miembro realiza una acción que el otro no está haciendo actualmente: Mientras que uno codifica las pruebas de unidades el otro piensa en la clase que satisfará la prueba, por ejemplo.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20888"/>
            <a:ext cx="810032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74915" y="515719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La </a:t>
            </a:r>
            <a:r>
              <a:rPr lang="es-ES" b="1" dirty="0"/>
              <a:t>programación extrema</a:t>
            </a:r>
            <a:r>
              <a:rPr lang="es-ES" dirty="0"/>
              <a:t> o </a:t>
            </a:r>
            <a:r>
              <a:rPr lang="es-ES" i="1" dirty="0" err="1"/>
              <a:t>eXtreme</a:t>
            </a:r>
            <a:r>
              <a:rPr lang="es-ES" i="1" dirty="0"/>
              <a:t> </a:t>
            </a:r>
            <a:r>
              <a:rPr lang="es-ES" i="1" dirty="0" err="1"/>
              <a:t>Programming</a:t>
            </a:r>
            <a:r>
              <a:rPr lang="es-ES" dirty="0"/>
              <a:t> (XP) es una metodología de desarrollo de la </a:t>
            </a:r>
            <a:r>
              <a:rPr lang="es-ES" dirty="0">
                <a:hlinkClick r:id="rId3" tooltip="Ingeniería de software"/>
              </a:rPr>
              <a:t>ingeniería de software</a:t>
            </a:r>
            <a:r>
              <a:rPr lang="es-ES" dirty="0"/>
              <a:t> formulada por </a:t>
            </a:r>
            <a:r>
              <a:rPr lang="es-ES" dirty="0">
                <a:hlinkClick r:id="rId4" tooltip="Kent Beck"/>
              </a:rPr>
              <a:t>Kent Beck</a:t>
            </a:r>
            <a:r>
              <a:rPr lang="es-ES" dirty="0"/>
              <a:t>, autor del primer libro sobre la materia, </a:t>
            </a:r>
            <a:r>
              <a:rPr lang="es-ES" i="1" dirty="0"/>
              <a:t>Extreme </a:t>
            </a:r>
            <a:r>
              <a:rPr lang="es-ES" i="1" dirty="0" err="1"/>
              <a:t>Programming</a:t>
            </a:r>
            <a:r>
              <a:rPr lang="es-ES" i="1" dirty="0"/>
              <a:t> </a:t>
            </a:r>
            <a:r>
              <a:rPr lang="es-ES" i="1" dirty="0" err="1"/>
              <a:t>Explained</a:t>
            </a:r>
            <a:r>
              <a:rPr lang="es-ES" i="1" dirty="0"/>
              <a:t>: Embrace </a:t>
            </a:r>
            <a:r>
              <a:rPr lang="es-ES" i="1" dirty="0" err="1"/>
              <a:t>Change</a:t>
            </a:r>
            <a:r>
              <a:rPr lang="es-ES" dirty="0"/>
              <a:t> (1999). Es el más destacado de los </a:t>
            </a:r>
            <a:r>
              <a:rPr lang="es-ES" dirty="0">
                <a:hlinkClick r:id="rId5" tooltip="Proceso ágil"/>
              </a:rPr>
              <a:t>procesos ágiles</a:t>
            </a:r>
            <a:r>
              <a:rPr lang="es-ES" dirty="0"/>
              <a:t> de desarrollo de software. Al igual que éstos, la programación extrema se diferencia de las metodologías tradicionales principalmente en que pone más énfasis en la adaptabilidad que en la previsibilidad</a:t>
            </a:r>
          </a:p>
        </p:txBody>
      </p:sp>
    </p:spTree>
    <p:extLst>
      <p:ext uri="{BB962C8B-B14F-4D97-AF65-F5344CB8AC3E}">
        <p14:creationId xmlns:p14="http://schemas.microsoft.com/office/powerpoint/2010/main" val="40081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13.5 Prototipos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1600201"/>
            <a:ext cx="5122912" cy="82068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160240" cy="54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25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13.6 Crecimiento del software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Modelo en cascada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76864" cy="27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11406" y="4947685"/>
            <a:ext cx="8229600" cy="1556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Modelo de desarrollo iterativo</a:t>
            </a:r>
          </a:p>
          <a:p>
            <a:pPr lvl="1"/>
            <a:r>
              <a:rPr lang="es-ES" dirty="0" smtClean="0"/>
              <a:t>El software crece</a:t>
            </a:r>
          </a:p>
          <a:p>
            <a:pPr lvl="1"/>
            <a:r>
              <a:rPr lang="es-ES" dirty="0" smtClean="0"/>
              <a:t>Diseñar un </a:t>
            </a:r>
            <a:r>
              <a:rPr lang="es-ES" smtClean="0"/>
              <a:t>sistema pequeño</a:t>
            </a:r>
            <a:endParaRPr lang="es-ES" dirty="0" smtClean="0"/>
          </a:p>
          <a:p>
            <a:pPr lvl="1"/>
            <a:r>
              <a:rPr lang="es-ES" dirty="0" smtClean="0"/>
              <a:t>Ir agregando funcionalidades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842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13.7 Usar patrones de diseño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690500" cy="32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225461" y="1196752"/>
            <a:ext cx="8523003" cy="1396217"/>
            <a:chOff x="225461" y="1196752"/>
            <a:chExt cx="8523003" cy="139621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96752"/>
              <a:ext cx="8496944" cy="816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61" y="2048475"/>
              <a:ext cx="8523003" cy="544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2411760" y="2996952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Primero: </a:t>
            </a:r>
          </a:p>
          <a:p>
            <a:r>
              <a:rPr lang="es-ES" sz="2400" dirty="0"/>
              <a:t>D</a:t>
            </a:r>
            <a:r>
              <a:rPr lang="es-ES" sz="2400" dirty="0" smtClean="0"/>
              <a:t>ocumentan buenas soluciones a problemas planteados</a:t>
            </a:r>
          </a:p>
          <a:p>
            <a:endParaRPr lang="es-ES" sz="2400" dirty="0"/>
          </a:p>
          <a:p>
            <a:r>
              <a:rPr lang="es-ES" sz="2400" dirty="0" smtClean="0"/>
              <a:t>Segundo: </a:t>
            </a:r>
          </a:p>
          <a:p>
            <a:r>
              <a:rPr lang="es-ES" sz="2400" dirty="0" smtClean="0"/>
              <a:t>Los patrones de diseño tienen nombres y de esa manera establecen vocabularios que ayudan a los diseñadores a hablar sobre sus diseños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9212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13.7.1 Estructura de un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9663" y="4077072"/>
            <a:ext cx="8229600" cy="180020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Decorador</a:t>
            </a:r>
          </a:p>
          <a:p>
            <a:r>
              <a:rPr lang="es-ES" dirty="0" err="1" smtClean="0"/>
              <a:t>Singleton</a:t>
            </a:r>
            <a:endParaRPr lang="es-ES" dirty="0" smtClean="0"/>
          </a:p>
          <a:p>
            <a:r>
              <a:rPr lang="es-ES" dirty="0" smtClean="0"/>
              <a:t>Método Fábrica</a:t>
            </a:r>
          </a:p>
          <a:p>
            <a:r>
              <a:rPr lang="es-ES" dirty="0" smtClean="0"/>
              <a:t>Observador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853991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2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conceptos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346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6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42913" y="352425"/>
            <a:ext cx="82581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13.1.1 El método verbo/sustantivo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9872" y="3040050"/>
            <a:ext cx="5266928" cy="2404863"/>
          </a:xfrm>
        </p:spPr>
        <p:txBody>
          <a:bodyPr>
            <a:normAutofit/>
          </a:bodyPr>
          <a:lstStyle/>
          <a:p>
            <a:r>
              <a:rPr lang="es-ES" dirty="0" smtClean="0"/>
              <a:t>Los sustantivos definen cosas (clases y objetos)</a:t>
            </a:r>
          </a:p>
          <a:p>
            <a:r>
              <a:rPr lang="es-ES" dirty="0" smtClean="0"/>
              <a:t>Los verbos describen acciones (Métodos)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448272" cy="321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Ejemplo de reserva de entrada de cine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0" y="1916832"/>
            <a:ext cx="873697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3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5428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2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13.1.4 Usar Tarjetas CRC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C</a:t>
            </a:r>
            <a:r>
              <a:rPr lang="es-ES" dirty="0" smtClean="0"/>
              <a:t>lase/</a:t>
            </a:r>
            <a:r>
              <a:rPr lang="es-ES" dirty="0" smtClean="0">
                <a:solidFill>
                  <a:srgbClr val="FF0000"/>
                </a:solidFill>
              </a:rPr>
              <a:t>R</a:t>
            </a:r>
            <a:r>
              <a:rPr lang="es-ES" dirty="0" smtClean="0"/>
              <a:t>esponsabilidad/</a:t>
            </a:r>
            <a:r>
              <a:rPr lang="es-ES" dirty="0" smtClean="0">
                <a:solidFill>
                  <a:srgbClr val="FF0000"/>
                </a:solidFill>
              </a:rPr>
              <a:t>C</a:t>
            </a:r>
            <a:r>
              <a:rPr lang="es-ES" dirty="0" smtClean="0"/>
              <a:t>olaboradores</a:t>
            </a:r>
            <a:endParaRPr lang="es-E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511" y="1591054"/>
            <a:ext cx="40902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087144" y="2492895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clases que usan esta clase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142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Escenarios (casos de uso)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3108"/>
            <a:ext cx="206352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Un escenario es un ejemplo de actividad que el sistema tiene que llevar adelante o proporcionar</a:t>
            </a:r>
          </a:p>
          <a:p>
            <a:r>
              <a:rPr lang="es-ES" sz="2400" dirty="0"/>
              <a:t>Hacemos una “simulación” en grupo y en vivo, para comprender mejor el funcionamiento del sistema a </a:t>
            </a:r>
            <a:r>
              <a:rPr lang="es-ES" sz="2400" dirty="0" smtClean="0"/>
              <a:t>diseñar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308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profesores.elo.utfsm.cl/%7Eagv/elo329/1s10/projects/reports/ReconocimientoFacial/tarjeta%20CRC%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7913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764704"/>
            <a:ext cx="8928992" cy="425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1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395</Words>
  <Application>Microsoft Office PowerPoint</Application>
  <PresentationFormat>Presentación en pantalla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Programación orientada a objetos</vt:lpstr>
      <vt:lpstr>Presentación de PowerPoint</vt:lpstr>
      <vt:lpstr>13.1.1 El método verbo/sustantivo</vt:lpstr>
      <vt:lpstr>Ejemplo de reserva de entrada de cine</vt:lpstr>
      <vt:lpstr>Presentación de PowerPoint</vt:lpstr>
      <vt:lpstr>13.1.4 Usar Tarjetas CRC Clase/Responsabilidad/Colaboradores</vt:lpstr>
      <vt:lpstr>Escenarios (casos de uso)</vt:lpstr>
      <vt:lpstr>Presentación de PowerPoint</vt:lpstr>
      <vt:lpstr>Presentación de PowerPoint</vt:lpstr>
      <vt:lpstr>13.2 Diseño de clases</vt:lpstr>
      <vt:lpstr>13.4 Cooperación</vt:lpstr>
      <vt:lpstr>13.5 Prototipos</vt:lpstr>
      <vt:lpstr>13.6 Crecimiento del software</vt:lpstr>
      <vt:lpstr>13.7 Usar patrones de diseño</vt:lpstr>
      <vt:lpstr>13.7.1 Estructura de un patrón</vt:lpstr>
      <vt:lpstr>Resumen de conceptos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168</cp:revision>
  <dcterms:created xsi:type="dcterms:W3CDTF">2012-03-03T20:13:00Z</dcterms:created>
  <dcterms:modified xsi:type="dcterms:W3CDTF">2015-05-12T15:59:08Z</dcterms:modified>
</cp:coreProperties>
</file>