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68" r:id="rId4"/>
    <p:sldId id="258" r:id="rId5"/>
    <p:sldId id="267" r:id="rId6"/>
    <p:sldId id="259" r:id="rId7"/>
    <p:sldId id="260" r:id="rId8"/>
    <p:sldId id="261" r:id="rId9"/>
    <p:sldId id="263" r:id="rId10"/>
    <p:sldId id="264" r:id="rId11"/>
    <p:sldId id="265" r:id="rId12"/>
    <p:sldId id="318" r:id="rId13"/>
    <p:sldId id="262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16" r:id="rId31"/>
    <p:sldId id="317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4" r:id="rId40"/>
    <p:sldId id="305" r:id="rId41"/>
    <p:sldId id="306" r:id="rId42"/>
    <p:sldId id="295" r:id="rId43"/>
    <p:sldId id="296" r:id="rId44"/>
    <p:sldId id="285" r:id="rId45"/>
    <p:sldId id="302" r:id="rId46"/>
    <p:sldId id="303" r:id="rId47"/>
    <p:sldId id="297" r:id="rId48"/>
    <p:sldId id="298" r:id="rId49"/>
    <p:sldId id="286" r:id="rId50"/>
    <p:sldId id="307" r:id="rId51"/>
    <p:sldId id="308" r:id="rId52"/>
    <p:sldId id="309" r:id="rId53"/>
    <p:sldId id="310" r:id="rId54"/>
    <p:sldId id="311" r:id="rId55"/>
    <p:sldId id="319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8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4AEBC-A228-44B2-A02F-FBDC32EBD3F4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1671-9A68-4EC3-8089-172A0FDD22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73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C1671-9A68-4EC3-8089-172A0FDD22DF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9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C4D76-3CD4-4A1E-AEB1-0E4B388F2838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F3AF-7C96-4150-A7D6-ACC2AC789BA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of.mfbarcell.es/" TargetMode="External"/><Relationship Id="rId2" Type="http://schemas.openxmlformats.org/officeDocument/2006/relationships/hyperlink" Target="http://www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Tema II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/>
          </a:bodyPr>
          <a:lstStyle/>
          <a:p>
            <a:r>
              <a:rPr lang="es-ES" dirty="0" smtClean="0"/>
              <a:t>Descripción y control de procesos</a:t>
            </a:r>
          </a:p>
          <a:p>
            <a:pPr algn="r"/>
            <a:endParaRPr lang="es-ES" sz="1800" dirty="0" smtClean="0"/>
          </a:p>
          <a:p>
            <a:pPr algn="r"/>
            <a:r>
              <a:rPr lang="es-ES" sz="1800" dirty="0" smtClean="0"/>
              <a:t>UNED</a:t>
            </a:r>
            <a:endParaRPr lang="es-ES" sz="1800" dirty="0"/>
          </a:p>
          <a:p>
            <a:pPr algn="r"/>
            <a:r>
              <a:rPr lang="es-ES" sz="1800" dirty="0"/>
              <a:t>Manuel Fernández Barcell</a:t>
            </a:r>
          </a:p>
          <a:p>
            <a:pPr algn="r"/>
            <a:r>
              <a:rPr lang="es-ES" sz="1400" dirty="0">
                <a:hlinkClick r:id="rId2"/>
              </a:rPr>
              <a:t>http://www.mfbarcell.es</a:t>
            </a:r>
            <a:r>
              <a:rPr lang="es-ES" sz="1400" dirty="0"/>
              <a:t> </a:t>
            </a:r>
          </a:p>
          <a:p>
            <a:pPr algn="r"/>
            <a:r>
              <a:rPr lang="es-ES" sz="1400" dirty="0"/>
              <a:t>Blog: </a:t>
            </a:r>
            <a:r>
              <a:rPr lang="es-ES" sz="1400" dirty="0">
                <a:hlinkClick r:id="rId3"/>
              </a:rPr>
              <a:t>http://prof.mfbarcell.es</a:t>
            </a:r>
            <a:r>
              <a:rPr lang="es-ES" sz="1400" dirty="0"/>
              <a:t>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676275"/>
            <a:ext cx="91344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595313"/>
            <a:ext cx="91059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114300"/>
            <a:ext cx="83248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CONTROL DE PROCESOS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79409"/>
            <a:ext cx="6552728" cy="47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357188"/>
            <a:ext cx="85153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Bloque de control de procesos PCB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La tabla de procesos es una estructura del sistema operativo que almacena información de </a:t>
            </a:r>
            <a:r>
              <a:rPr lang="es-ES" dirty="0" smtClean="0"/>
              <a:t>control relevante </a:t>
            </a:r>
            <a:r>
              <a:rPr lang="es-ES" dirty="0"/>
              <a:t>sobre cada proceso existente. </a:t>
            </a:r>
            <a:endParaRPr lang="es-ES" dirty="0" smtClean="0"/>
          </a:p>
          <a:p>
            <a:pPr lvl="1"/>
            <a:r>
              <a:rPr lang="es-ES" dirty="0" smtClean="0"/>
              <a:t>Cada </a:t>
            </a:r>
            <a:r>
              <a:rPr lang="es-ES" dirty="0"/>
              <a:t>entrada de la tabla de </a:t>
            </a:r>
            <a:r>
              <a:rPr lang="es-ES" dirty="0" smtClean="0"/>
              <a:t>procesos se  denomina bloque </a:t>
            </a:r>
            <a:r>
              <a:rPr lang="es-ES" dirty="0"/>
              <a:t>de control del proceso (</a:t>
            </a:r>
            <a:r>
              <a:rPr lang="es-ES" i="1" dirty="0" err="1"/>
              <a:t>process</a:t>
            </a:r>
            <a:r>
              <a:rPr lang="es-ES" i="1" dirty="0"/>
              <a:t> control block</a:t>
            </a:r>
            <a:r>
              <a:rPr lang="es-ES" dirty="0"/>
              <a:t>, PCB</a:t>
            </a:r>
            <a:r>
              <a:rPr lang="es-ES" dirty="0" smtClean="0"/>
              <a:t>)</a:t>
            </a:r>
          </a:p>
          <a:p>
            <a:r>
              <a:rPr lang="es-ES" dirty="0" smtClean="0"/>
              <a:t>Campos del BCP</a:t>
            </a:r>
            <a:endParaRPr lang="es-ES" dirty="0"/>
          </a:p>
          <a:p>
            <a:pPr lvl="1"/>
            <a:r>
              <a:rPr lang="es-ES" dirty="0" smtClean="0"/>
              <a:t>Identificador de procesos</a:t>
            </a:r>
          </a:p>
          <a:p>
            <a:pPr lvl="1"/>
            <a:r>
              <a:rPr lang="es-ES" dirty="0" smtClean="0"/>
              <a:t>Identificador de usuario</a:t>
            </a:r>
          </a:p>
          <a:p>
            <a:pPr lvl="1"/>
            <a:r>
              <a:rPr lang="es-ES" dirty="0" smtClean="0"/>
              <a:t>Estado del proceso</a:t>
            </a:r>
          </a:p>
          <a:p>
            <a:pPr lvl="1"/>
            <a:r>
              <a:rPr lang="es-ES" dirty="0" smtClean="0"/>
              <a:t>Contenido de algunos registros del procesador</a:t>
            </a:r>
          </a:p>
          <a:p>
            <a:pPr lvl="1"/>
            <a:r>
              <a:rPr lang="es-ES" dirty="0" smtClean="0"/>
              <a:t>Información del planificador de procesos</a:t>
            </a:r>
          </a:p>
          <a:p>
            <a:pPr lvl="1"/>
            <a:r>
              <a:rPr lang="es-ES" dirty="0" smtClean="0"/>
              <a:t>Información de localización de la memoria principal asignada al proceso</a:t>
            </a:r>
          </a:p>
          <a:p>
            <a:pPr lvl="1"/>
            <a:r>
              <a:rPr lang="es-ES" dirty="0" smtClean="0"/>
              <a:t>Información de tipo estadístico</a:t>
            </a:r>
          </a:p>
          <a:p>
            <a:pPr lvl="1"/>
            <a:r>
              <a:rPr lang="es-ES" dirty="0" smtClean="0"/>
              <a:t>Información de estado de E/S</a:t>
            </a:r>
          </a:p>
          <a:p>
            <a:pPr lvl="1"/>
            <a:r>
              <a:rPr lang="es-ES" dirty="0" smtClean="0"/>
              <a:t>Información sobre eventos por la que el proceso ha entrado en estado bloqueado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686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190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9138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Creación de procesos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2" y="2143919"/>
            <a:ext cx="59340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2.2.1 CONCEPTO DE PROCESO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Un programa es un archivo ejecutable que está en el almacenamiento secundario </a:t>
            </a:r>
          </a:p>
          <a:p>
            <a:pPr lvl="1"/>
            <a:r>
              <a:rPr lang="es-ES" dirty="0" smtClean="0"/>
              <a:t>Entidad pasiva o </a:t>
            </a:r>
            <a:r>
              <a:rPr lang="es-ES" dirty="0" smtClean="0">
                <a:solidFill>
                  <a:srgbClr val="FF0000"/>
                </a:solidFill>
              </a:rPr>
              <a:t>estática</a:t>
            </a:r>
          </a:p>
          <a:p>
            <a:r>
              <a:rPr lang="es-ES" dirty="0" smtClean="0"/>
              <a:t>Es </a:t>
            </a:r>
            <a:r>
              <a:rPr lang="es-ES" dirty="0"/>
              <a:t>la unidad más pequeña de trabajo individualmente </a:t>
            </a:r>
            <a:r>
              <a:rPr lang="es-ES" dirty="0" err="1"/>
              <a:t>planificable</a:t>
            </a:r>
            <a:r>
              <a:rPr lang="es-ES" dirty="0"/>
              <a:t> por </a:t>
            </a:r>
            <a:r>
              <a:rPr lang="es-ES" dirty="0" smtClean="0"/>
              <a:t>un sistema operativo</a:t>
            </a:r>
          </a:p>
          <a:p>
            <a:pPr lvl="1"/>
            <a:r>
              <a:rPr lang="es-ES" dirty="0"/>
              <a:t>E</a:t>
            </a:r>
            <a:r>
              <a:rPr lang="es-ES" dirty="0" smtClean="0"/>
              <a:t>l proceso es un concepto </a:t>
            </a:r>
            <a:r>
              <a:rPr lang="es-ES" dirty="0" smtClean="0">
                <a:solidFill>
                  <a:srgbClr val="FF0000"/>
                </a:solidFill>
              </a:rPr>
              <a:t>dinámico</a:t>
            </a:r>
            <a:r>
              <a:rPr lang="es-ES" dirty="0" smtClean="0"/>
              <a:t> que se refiere a un programa en ejecución, que sufre frecuentes cambios de estado y atributos</a:t>
            </a:r>
          </a:p>
          <a:p>
            <a:r>
              <a:rPr lang="es-ES" dirty="0" smtClean="0"/>
              <a:t>Un </a:t>
            </a:r>
            <a:r>
              <a:rPr lang="es-ES" dirty="0"/>
              <a:t>proceso se ejecuta en primer plano (</a:t>
            </a:r>
            <a:r>
              <a:rPr lang="es-ES" dirty="0" err="1" smtClean="0"/>
              <a:t>foreground</a:t>
            </a:r>
            <a:r>
              <a:rPr lang="es-ES" dirty="0" smtClean="0"/>
              <a:t>)</a:t>
            </a:r>
          </a:p>
          <a:p>
            <a:pPr lvl="1"/>
            <a:r>
              <a:rPr lang="es-ES" dirty="0"/>
              <a:t>S</a:t>
            </a:r>
            <a:r>
              <a:rPr lang="es-ES" dirty="0" smtClean="0"/>
              <a:t>i </a:t>
            </a:r>
            <a:r>
              <a:rPr lang="es-ES" dirty="0"/>
              <a:t>los usuarios pueden </a:t>
            </a:r>
            <a:r>
              <a:rPr lang="es-ES" dirty="0" smtClean="0"/>
              <a:t>interaccionar con </a:t>
            </a:r>
            <a:r>
              <a:rPr lang="es-ES" dirty="0"/>
              <a:t>el proceso durante su ejecución</a:t>
            </a:r>
            <a:r>
              <a:rPr lang="es-ES" dirty="0" smtClean="0"/>
              <a:t>.</a:t>
            </a:r>
          </a:p>
          <a:p>
            <a:r>
              <a:rPr lang="es-ES" dirty="0"/>
              <a:t>U</a:t>
            </a:r>
            <a:r>
              <a:rPr lang="es-ES" dirty="0" smtClean="0"/>
              <a:t>n </a:t>
            </a:r>
            <a:r>
              <a:rPr lang="es-ES" dirty="0"/>
              <a:t>proceso se ejecuta en segundo </a:t>
            </a:r>
            <a:r>
              <a:rPr lang="es-ES" dirty="0" smtClean="0"/>
              <a:t>plano (</a:t>
            </a:r>
            <a:r>
              <a:rPr lang="es-ES" dirty="0" err="1" smtClean="0"/>
              <a:t>background</a:t>
            </a:r>
            <a:r>
              <a:rPr lang="es-ES" dirty="0"/>
              <a:t>) </a:t>
            </a:r>
            <a:endParaRPr lang="es-ES" dirty="0" smtClean="0"/>
          </a:p>
          <a:p>
            <a:pPr lvl="1"/>
            <a:r>
              <a:rPr lang="es-ES" dirty="0" smtClean="0"/>
              <a:t>Si </a:t>
            </a:r>
            <a:r>
              <a:rPr lang="es-ES" dirty="0"/>
              <a:t>un usuario no puede interaccionar con el proceso durante su ejecución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1119188"/>
            <a:ext cx="66770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228725"/>
            <a:ext cx="67437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 de proceso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Es una de las operaciones más frecuentes:</a:t>
            </a:r>
          </a:p>
          <a:p>
            <a:pPr lvl="1"/>
            <a:r>
              <a:rPr lang="es-ES" dirty="0" smtClean="0"/>
              <a:t>Interrumpir la ejecución de un proceso para que pase a ejecutarse otro proceso</a:t>
            </a:r>
          </a:p>
          <a:p>
            <a:pPr lvl="2"/>
            <a:r>
              <a:rPr lang="es-ES" dirty="0" smtClean="0"/>
              <a:t>Cambio de proceso o cambio de contexto</a:t>
            </a:r>
          </a:p>
          <a:p>
            <a:r>
              <a:rPr lang="es-ES" dirty="0" smtClean="0"/>
              <a:t>Causas</a:t>
            </a:r>
          </a:p>
          <a:p>
            <a:pPr lvl="1"/>
            <a:r>
              <a:rPr lang="es-ES" dirty="0" smtClean="0"/>
              <a:t>El proceso pasa al estado de bloqueado</a:t>
            </a:r>
          </a:p>
          <a:p>
            <a:pPr lvl="1"/>
            <a:r>
              <a:rPr lang="es-ES" dirty="0" smtClean="0"/>
              <a:t>Terminación del proceso</a:t>
            </a:r>
          </a:p>
          <a:p>
            <a:pPr lvl="1"/>
            <a:r>
              <a:rPr lang="es-ES" dirty="0" smtClean="0"/>
              <a:t>Atención a interrupción</a:t>
            </a:r>
          </a:p>
          <a:p>
            <a:pPr lvl="1"/>
            <a:r>
              <a:rPr lang="es-ES" dirty="0" smtClean="0"/>
              <a:t>Tiempo de ejecución excedida</a:t>
            </a:r>
          </a:p>
          <a:p>
            <a:r>
              <a:rPr lang="es-ES" dirty="0" smtClean="0"/>
              <a:t>Tiempo </a:t>
            </a:r>
            <a:r>
              <a:rPr lang="es-ES" dirty="0"/>
              <a:t>de </a:t>
            </a:r>
            <a:r>
              <a:rPr lang="es-ES" dirty="0" smtClean="0"/>
              <a:t>conmutación</a:t>
            </a:r>
          </a:p>
          <a:p>
            <a:pPr lvl="1"/>
            <a:r>
              <a:rPr lang="es-ES" dirty="0" smtClean="0"/>
              <a:t>Tiempo empleado en la operación de cambio de proceso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Pasos para el cambio de proceso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2" y="2315369"/>
            <a:ext cx="6315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990600"/>
            <a:ext cx="6505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962025"/>
            <a:ext cx="67151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985838"/>
            <a:ext cx="64960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981075"/>
            <a:ext cx="65627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2.4 Ejecución del sistema operativo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744417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En un computador con un único procesador, el uso del mismo se va alternando </a:t>
            </a:r>
            <a:r>
              <a:rPr lang="es-ES" dirty="0" smtClean="0"/>
              <a:t>entre</a:t>
            </a:r>
          </a:p>
          <a:p>
            <a:pPr lvl="1"/>
            <a:r>
              <a:rPr lang="es-ES" dirty="0" smtClean="0"/>
              <a:t>El sistema operativo</a:t>
            </a:r>
            <a:r>
              <a:rPr lang="es-ES" dirty="0"/>
              <a:t>, </a:t>
            </a:r>
            <a:r>
              <a:rPr lang="es-ES" dirty="0" smtClean="0"/>
              <a:t>(se </a:t>
            </a:r>
            <a:r>
              <a:rPr lang="es-ES" dirty="0"/>
              <a:t>ejecuta en modo </a:t>
            </a:r>
            <a:r>
              <a:rPr lang="es-ES" dirty="0" smtClean="0"/>
              <a:t>supervisor)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distintos tipos de procesos que </a:t>
            </a:r>
            <a:r>
              <a:rPr lang="es-ES" dirty="0" smtClean="0"/>
              <a:t>se ejecutan </a:t>
            </a:r>
            <a:r>
              <a:rPr lang="es-ES" dirty="0"/>
              <a:t>en modo usuario.</a:t>
            </a:r>
          </a:p>
          <a:p>
            <a:r>
              <a:rPr lang="es-ES" dirty="0" smtClean="0"/>
              <a:t>Sobrecarga del sistema (</a:t>
            </a:r>
            <a:r>
              <a:rPr lang="es-ES" i="1" dirty="0" err="1" smtClean="0"/>
              <a:t>overhead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El tiempo que el procesador se encuentra ocupado ejecutando código del sistema operativo asociados a tareas y servicios de administración que no se puede contabilizar a ningún proceso en particular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55" y="4550716"/>
            <a:ext cx="4723857" cy="204663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Procesos </a:t>
            </a:r>
            <a:r>
              <a:rPr lang="es-ES" dirty="0" err="1" smtClean="0"/>
              <a:t>multihilos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Un </a:t>
            </a:r>
            <a:r>
              <a:rPr lang="es-ES" dirty="0"/>
              <a:t>proceso se puede considerar como una entidad computacional básica </a:t>
            </a:r>
            <a:r>
              <a:rPr lang="es-ES" dirty="0">
                <a:solidFill>
                  <a:srgbClr val="FF0000"/>
                </a:solidFill>
              </a:rPr>
              <a:t>que tiene asignado un </a:t>
            </a:r>
            <a:r>
              <a:rPr lang="es-ES" dirty="0" smtClean="0">
                <a:solidFill>
                  <a:srgbClr val="FF0000"/>
                </a:solidFill>
              </a:rPr>
              <a:t>conjunto </a:t>
            </a:r>
            <a:r>
              <a:rPr lang="es-ES" dirty="0">
                <a:solidFill>
                  <a:srgbClr val="FF0000"/>
                </a:solidFill>
              </a:rPr>
              <a:t>de recursos</a:t>
            </a:r>
            <a:r>
              <a:rPr lang="es-ES" dirty="0"/>
              <a:t> y que durante su existencia </a:t>
            </a:r>
            <a:r>
              <a:rPr lang="es-ES" dirty="0">
                <a:solidFill>
                  <a:srgbClr val="FF0000"/>
                </a:solidFill>
              </a:rPr>
              <a:t>sigue una determinada ruta o traza de ejecución.</a:t>
            </a:r>
          </a:p>
          <a:p>
            <a:r>
              <a:rPr lang="es-ES" dirty="0" smtClean="0"/>
              <a:t>Un proceso queda caracterizado por dos elementos</a:t>
            </a:r>
          </a:p>
          <a:p>
            <a:pPr lvl="1"/>
            <a:r>
              <a:rPr lang="es-ES" dirty="0" smtClean="0"/>
              <a:t>Conjunto de recursos asignados</a:t>
            </a:r>
          </a:p>
          <a:p>
            <a:pPr lvl="2"/>
            <a:r>
              <a:rPr lang="es-ES" dirty="0" smtClean="0"/>
              <a:t>Espacio de direcciones (código, datos y pila), archivos abiertos, información de contabilidad…</a:t>
            </a:r>
          </a:p>
          <a:p>
            <a:pPr lvl="1"/>
            <a:r>
              <a:rPr lang="es-ES" dirty="0" smtClean="0"/>
              <a:t>Traza de ejecución (hilo o hebra)</a:t>
            </a:r>
          </a:p>
          <a:p>
            <a:pPr lvl="2"/>
            <a:r>
              <a:rPr lang="es-ES" dirty="0" smtClean="0"/>
              <a:t>Las instrucciones que ejecuta el proceso</a:t>
            </a:r>
          </a:p>
          <a:p>
            <a:pPr lvl="2"/>
            <a:r>
              <a:rPr lang="es-ES" dirty="0" smtClean="0"/>
              <a:t>El hilo tiene asignado, un contador de programa, registros,  pila</a:t>
            </a:r>
          </a:p>
          <a:p>
            <a:pPr lvl="2"/>
            <a:r>
              <a:rPr lang="es-ES" dirty="0" smtClean="0"/>
              <a:t>Es la unidad elemental de asignación del procesador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271463"/>
            <a:ext cx="78390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-1"/>
            <a:ext cx="7560840" cy="71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6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Los sistemas operativos </a:t>
            </a:r>
            <a:r>
              <a:rPr lang="es-ES" dirty="0" err="1" smtClean="0"/>
              <a:t>multihilo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U</a:t>
            </a:r>
            <a:r>
              <a:rPr lang="es-ES" dirty="0" smtClean="0"/>
              <a:t>tilizan </a:t>
            </a:r>
            <a:r>
              <a:rPr lang="es-ES" dirty="0"/>
              <a:t>los procesos </a:t>
            </a:r>
            <a:r>
              <a:rPr lang="es-ES" dirty="0" smtClean="0"/>
              <a:t>como unidades de </a:t>
            </a:r>
            <a:r>
              <a:rPr lang="es-ES" dirty="0"/>
              <a:t>gestión de </a:t>
            </a:r>
            <a:r>
              <a:rPr lang="es-ES" dirty="0" smtClean="0"/>
              <a:t>recursos</a:t>
            </a:r>
          </a:p>
          <a:p>
            <a:r>
              <a:rPr lang="es-ES" dirty="0" smtClean="0"/>
              <a:t>Utilizan </a:t>
            </a:r>
            <a:r>
              <a:rPr lang="es-ES" dirty="0"/>
              <a:t>a los hilos como unidad de asignación del </a:t>
            </a:r>
            <a:r>
              <a:rPr lang="es-ES" dirty="0" smtClean="0"/>
              <a:t>procesador . </a:t>
            </a:r>
          </a:p>
          <a:p>
            <a:pPr lvl="1"/>
            <a:r>
              <a:rPr lang="es-ES" dirty="0"/>
              <a:t>U</a:t>
            </a:r>
            <a:r>
              <a:rPr lang="es-ES" dirty="0" smtClean="0"/>
              <a:t>n </a:t>
            </a:r>
            <a:r>
              <a:rPr lang="es-ES" dirty="0"/>
              <a:t>hilo se puede definir como una unidad elemental de asignación del </a:t>
            </a:r>
            <a:r>
              <a:rPr lang="es-ES" dirty="0" smtClean="0"/>
              <a:t>procesador que sigue </a:t>
            </a:r>
            <a:r>
              <a:rPr lang="es-ES" dirty="0"/>
              <a:t>una determinada traza de ejecución y que tiene </a:t>
            </a:r>
            <a:r>
              <a:rPr lang="es-ES" dirty="0" smtClean="0"/>
              <a:t>asignado</a:t>
            </a:r>
          </a:p>
          <a:p>
            <a:pPr lvl="1"/>
            <a:r>
              <a:rPr lang="es-ES" dirty="0"/>
              <a:t>U</a:t>
            </a:r>
            <a:r>
              <a:rPr lang="es-ES" dirty="0" smtClean="0"/>
              <a:t>na </a:t>
            </a:r>
            <a:r>
              <a:rPr lang="es-ES" dirty="0"/>
              <a:t>pila de usuario, </a:t>
            </a:r>
            <a:endParaRPr lang="es-ES" dirty="0" smtClean="0"/>
          </a:p>
          <a:p>
            <a:pPr lvl="1"/>
            <a:r>
              <a:rPr lang="es-ES" dirty="0"/>
              <a:t>U</a:t>
            </a:r>
            <a:r>
              <a:rPr lang="es-ES" dirty="0" smtClean="0"/>
              <a:t>n </a:t>
            </a:r>
            <a:r>
              <a:rPr lang="es-ES" dirty="0"/>
              <a:t>espacio </a:t>
            </a:r>
            <a:r>
              <a:rPr lang="es-ES" dirty="0" smtClean="0"/>
              <a:t>de almacenamiento </a:t>
            </a:r>
            <a:r>
              <a:rPr lang="es-ES" dirty="0"/>
              <a:t>y </a:t>
            </a:r>
            <a:endParaRPr lang="es-ES" dirty="0" smtClean="0"/>
          </a:p>
          <a:p>
            <a:pPr lvl="1"/>
            <a:r>
              <a:rPr lang="es-ES" dirty="0"/>
              <a:t>U</a:t>
            </a:r>
            <a:r>
              <a:rPr lang="es-ES" dirty="0" smtClean="0"/>
              <a:t>n </a:t>
            </a:r>
            <a:r>
              <a:rPr lang="es-ES" dirty="0"/>
              <a:t>bloque de control de hilo.</a:t>
            </a:r>
          </a:p>
        </p:txBody>
      </p:sp>
    </p:spTree>
    <p:extLst>
      <p:ext uri="{BB962C8B-B14F-4D97-AF65-F5344CB8AC3E}">
        <p14:creationId xmlns:p14="http://schemas.microsoft.com/office/powerpoint/2010/main" val="1929107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55905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262063"/>
            <a:ext cx="68389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60579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976313"/>
            <a:ext cx="63817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66788"/>
            <a:ext cx="6705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1295400"/>
            <a:ext cx="68008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928688"/>
            <a:ext cx="66198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157288"/>
            <a:ext cx="68961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ESPACIO DE DIRECCIONES DE MEMORIA LÓGICA O VIRTUAL DE UN PROCESO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5616624" cy="566124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Imagen del proceso o espacio de direcciones de usuario se divide en regiones</a:t>
            </a:r>
          </a:p>
          <a:p>
            <a:pPr lvl="1"/>
            <a:r>
              <a:rPr lang="es-ES" dirty="0" smtClean="0"/>
              <a:t>La región de código (corresponde a zona de código del archivo ejecutable)</a:t>
            </a:r>
          </a:p>
          <a:p>
            <a:pPr lvl="1"/>
            <a:r>
              <a:rPr lang="es-ES" dirty="0" smtClean="0"/>
              <a:t>La región de </a:t>
            </a:r>
            <a:r>
              <a:rPr lang="es-ES" dirty="0"/>
              <a:t>datos (corresponde a zona de </a:t>
            </a:r>
            <a:r>
              <a:rPr lang="es-ES" dirty="0" smtClean="0"/>
              <a:t>datos del </a:t>
            </a:r>
            <a:r>
              <a:rPr lang="es-ES" dirty="0"/>
              <a:t>archivo ejecutable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La región de datos inicializados (tamaño fijo)</a:t>
            </a:r>
          </a:p>
          <a:p>
            <a:pPr lvl="2"/>
            <a:r>
              <a:rPr lang="es-ES" dirty="0" smtClean="0"/>
              <a:t>La región de datos no inicializados (tamaño variable)</a:t>
            </a:r>
          </a:p>
          <a:p>
            <a:pPr lvl="1"/>
            <a:r>
              <a:rPr lang="es-ES" dirty="0" smtClean="0"/>
              <a:t>(Espacio libre)</a:t>
            </a:r>
          </a:p>
          <a:p>
            <a:pPr lvl="1"/>
            <a:r>
              <a:rPr lang="es-ES" dirty="0" smtClean="0"/>
              <a:t>La región de pila</a:t>
            </a:r>
          </a:p>
          <a:p>
            <a:pPr lvl="2"/>
            <a:r>
              <a:rPr lang="es-ES" dirty="0" smtClean="0"/>
              <a:t>Controlada por el puntero de pila</a:t>
            </a:r>
          </a:p>
          <a:p>
            <a:pPr lvl="2"/>
            <a:r>
              <a:rPr lang="es-ES" dirty="0" smtClean="0"/>
              <a:t>Tamaño variable en ejecución</a:t>
            </a:r>
          </a:p>
          <a:p>
            <a:pPr lvl="3"/>
            <a:r>
              <a:rPr lang="es-ES" dirty="0" smtClean="0"/>
              <a:t>La pila crece de la direcciones alta a las más baja (sentido contrario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50" y="1844824"/>
            <a:ext cx="329565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1019175"/>
            <a:ext cx="52673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1033463"/>
            <a:ext cx="67722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933450"/>
            <a:ext cx="6829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8675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395413"/>
            <a:ext cx="63627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19225"/>
            <a:ext cx="67151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995363"/>
            <a:ext cx="70485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0" y="962025"/>
            <a:ext cx="68199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981075"/>
            <a:ext cx="64865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575" y="981075"/>
            <a:ext cx="6800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85750"/>
            <a:ext cx="82486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109663"/>
            <a:ext cx="66294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1704975"/>
            <a:ext cx="70294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985838"/>
            <a:ext cx="6781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0199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Configuraciones en función del número y tipos de hilos soportados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Múltiples hilos de usuario sin soporte de hilos de núcleo</a:t>
            </a:r>
          </a:p>
          <a:p>
            <a:pPr lvl="1"/>
            <a:r>
              <a:rPr lang="es-ES" dirty="0" smtClean="0"/>
              <a:t>Si una llamada al sistema requiere bloqueo del hilo, bloquea el proceso completo</a:t>
            </a:r>
          </a:p>
          <a:p>
            <a:r>
              <a:rPr lang="es-ES" dirty="0" smtClean="0"/>
              <a:t>Un hilo de núcleo por cada hilo de usuario</a:t>
            </a:r>
          </a:p>
          <a:p>
            <a:pPr lvl="1"/>
            <a:r>
              <a:rPr lang="es-ES" dirty="0" smtClean="0"/>
              <a:t>No es necesario la biblioteca de hilos</a:t>
            </a:r>
          </a:p>
          <a:p>
            <a:pPr lvl="1"/>
            <a:r>
              <a:rPr lang="es-ES" dirty="0" smtClean="0"/>
              <a:t>Si un hilo se bloquea por una llamada al sistema, puede planificar otro hilo del mismo proceso</a:t>
            </a:r>
          </a:p>
          <a:p>
            <a:r>
              <a:rPr lang="es-ES" dirty="0" smtClean="0"/>
              <a:t>Menor número de hilos de núcleo que hilos de usuario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4391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715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/>
          <p:nvPr/>
        </p:nvGrpSpPr>
        <p:grpSpPr>
          <a:xfrm>
            <a:off x="395536" y="1268760"/>
            <a:ext cx="8280921" cy="4608512"/>
            <a:chOff x="395536" y="1268760"/>
            <a:chExt cx="8280921" cy="460851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1268760"/>
              <a:ext cx="8280921" cy="51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1700808"/>
              <a:ext cx="8105172" cy="41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7553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980728"/>
            <a:ext cx="82929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7992888" cy="31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332656"/>
            <a:ext cx="9001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51" y="1556792"/>
            <a:ext cx="88562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208912" cy="52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6696744" cy="300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66588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PROCESOS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Procesos de usuarios</a:t>
            </a:r>
          </a:p>
          <a:p>
            <a:pPr lvl="1"/>
            <a:r>
              <a:rPr lang="es-ES" dirty="0" smtClean="0"/>
              <a:t>Invocados por los usuarios</a:t>
            </a:r>
          </a:p>
          <a:p>
            <a:pPr lvl="1"/>
            <a:r>
              <a:rPr lang="es-ES" dirty="0" smtClean="0"/>
              <a:t>Se ejecutan en modo usuario</a:t>
            </a:r>
          </a:p>
          <a:p>
            <a:pPr lvl="2"/>
            <a:r>
              <a:rPr lang="es-ES" dirty="0" smtClean="0"/>
              <a:t>Excepto cuando realizan llamadas al sistema </a:t>
            </a:r>
          </a:p>
          <a:p>
            <a:pPr lvl="1"/>
            <a:r>
              <a:rPr lang="es-ES" dirty="0" smtClean="0"/>
              <a:t>En primer o segundo plano</a:t>
            </a:r>
          </a:p>
          <a:p>
            <a:r>
              <a:rPr lang="es-ES" dirty="0" smtClean="0"/>
              <a:t>Procesos demonios</a:t>
            </a:r>
          </a:p>
          <a:p>
            <a:pPr lvl="1"/>
            <a:r>
              <a:rPr lang="es-ES" dirty="0" smtClean="0"/>
              <a:t>Tareas periódicas iniciados por el S.O</a:t>
            </a:r>
          </a:p>
          <a:p>
            <a:pPr lvl="1"/>
            <a:r>
              <a:rPr lang="es-ES" dirty="0" smtClean="0"/>
              <a:t>Se ejecutan en modos usuario</a:t>
            </a:r>
          </a:p>
          <a:p>
            <a:r>
              <a:rPr lang="es-ES" dirty="0" smtClean="0"/>
              <a:t>Procesos del sistema Operativo</a:t>
            </a:r>
          </a:p>
          <a:p>
            <a:pPr lvl="1"/>
            <a:r>
              <a:rPr lang="es-ES" dirty="0" smtClean="0"/>
              <a:t>Se ejecutan en modo supervisor y normalmente en segundo plano</a:t>
            </a: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ESTADO DE LOS PROCESOS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El tiempo de vida de un </a:t>
            </a:r>
            <a:r>
              <a:rPr lang="es-ES" dirty="0" smtClean="0"/>
              <a:t>proceso puede </a:t>
            </a:r>
            <a:r>
              <a:rPr lang="es-ES" dirty="0"/>
              <a:t>ser conceptualmente dividido en un conjunto de estados que describen el </a:t>
            </a:r>
            <a:r>
              <a:rPr lang="es-ES" dirty="0" smtClean="0"/>
              <a:t>comportamiento</a:t>
            </a:r>
            <a:endParaRPr lang="es-ES" dirty="0"/>
          </a:p>
          <a:p>
            <a:r>
              <a:rPr lang="es-ES" dirty="0" smtClean="0"/>
              <a:t>NUEVO: </a:t>
            </a:r>
          </a:p>
          <a:p>
            <a:pPr lvl="1"/>
            <a:r>
              <a:rPr lang="es-ES" dirty="0"/>
              <a:t>E</a:t>
            </a:r>
            <a:r>
              <a:rPr lang="es-ES" dirty="0" smtClean="0"/>
              <a:t>xiste, pero faltan estructuras por crear</a:t>
            </a:r>
          </a:p>
          <a:p>
            <a:r>
              <a:rPr lang="es-ES" dirty="0" smtClean="0"/>
              <a:t>Preparado: </a:t>
            </a:r>
          </a:p>
          <a:p>
            <a:pPr lvl="1"/>
            <a:r>
              <a:rPr lang="es-ES" dirty="0"/>
              <a:t>L</a:t>
            </a:r>
            <a:r>
              <a:rPr lang="es-ES" dirty="0" smtClean="0"/>
              <a:t>isto para ejecutarse, espera a que un/el procesador quede libre y sea planificado</a:t>
            </a:r>
          </a:p>
          <a:p>
            <a:r>
              <a:rPr lang="es-ES" dirty="0" smtClean="0"/>
              <a:t>EJECUTÁNDOSE: </a:t>
            </a:r>
          </a:p>
          <a:p>
            <a:pPr lvl="1"/>
            <a:r>
              <a:rPr lang="es-ES" dirty="0" smtClean="0"/>
              <a:t>Se está </a:t>
            </a:r>
            <a:r>
              <a:rPr lang="es-ES" dirty="0"/>
              <a:t>ejecutando en ese instante</a:t>
            </a:r>
          </a:p>
          <a:p>
            <a:r>
              <a:rPr lang="es-ES" dirty="0" smtClean="0"/>
              <a:t>Bloqueado </a:t>
            </a:r>
            <a:r>
              <a:rPr lang="es-ES" dirty="0"/>
              <a:t>o suspendido: </a:t>
            </a:r>
            <a:endParaRPr lang="es-ES" dirty="0" smtClean="0"/>
          </a:p>
          <a:p>
            <a:pPr lvl="1"/>
            <a:r>
              <a:rPr lang="es-ES" dirty="0"/>
              <a:t>E</a:t>
            </a:r>
            <a:r>
              <a:rPr lang="es-ES" dirty="0" smtClean="0"/>
              <a:t>spera </a:t>
            </a:r>
            <a:r>
              <a:rPr lang="es-ES" dirty="0"/>
              <a:t>a que se cumpla alguna </a:t>
            </a:r>
            <a:r>
              <a:rPr lang="es-ES" dirty="0" smtClean="0"/>
              <a:t>condición (termine </a:t>
            </a:r>
            <a:r>
              <a:rPr lang="es-ES" dirty="0"/>
              <a:t>alguna operación de E/S</a:t>
            </a:r>
            <a:r>
              <a:rPr lang="es-ES" dirty="0" smtClean="0"/>
              <a:t>...)</a:t>
            </a:r>
            <a:endParaRPr lang="es-ES" dirty="0"/>
          </a:p>
          <a:p>
            <a:r>
              <a:rPr lang="es-ES" dirty="0" smtClean="0"/>
              <a:t>TERMINADO: </a:t>
            </a:r>
          </a:p>
          <a:p>
            <a:pPr lvl="1"/>
            <a:r>
              <a:rPr lang="es-ES" dirty="0"/>
              <a:t>T</a:t>
            </a:r>
            <a:r>
              <a:rPr lang="es-ES" dirty="0" smtClean="0"/>
              <a:t>ermina </a:t>
            </a:r>
            <a:r>
              <a:rPr lang="es-ES" dirty="0"/>
              <a:t>su ejecución o bien el </a:t>
            </a:r>
            <a:r>
              <a:rPr lang="es-ES" dirty="0" err="1"/>
              <a:t>s.o.</a:t>
            </a:r>
            <a:r>
              <a:rPr lang="es-ES" dirty="0"/>
              <a:t> ha detectado un error fatal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23838"/>
            <a:ext cx="85915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290513"/>
            <a:ext cx="89725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861</Words>
  <Application>Microsoft Office PowerPoint</Application>
  <PresentationFormat>Presentación en pantalla (4:3)</PresentationFormat>
  <Paragraphs>107</Paragraphs>
  <Slides>59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2" baseType="lpstr">
      <vt:lpstr>Arial</vt:lpstr>
      <vt:lpstr>Calibri</vt:lpstr>
      <vt:lpstr>Tema de Office</vt:lpstr>
      <vt:lpstr>Tema II</vt:lpstr>
      <vt:lpstr>2.2.1 CONCEPTO DE PROCESO</vt:lpstr>
      <vt:lpstr>Presentación de PowerPoint</vt:lpstr>
      <vt:lpstr>ESPACIO DE DIRECCIONES DE MEMORIA LÓGICA O VIRTUAL DE UN PROCESO</vt:lpstr>
      <vt:lpstr>Presentación de PowerPoint</vt:lpstr>
      <vt:lpstr>TIPOS DE PROCESOS</vt:lpstr>
      <vt:lpstr>ESTADO DE LOS PROCESOS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CONTROL DE PROCESOS</vt:lpstr>
      <vt:lpstr>Presentación de PowerPoint</vt:lpstr>
      <vt:lpstr>Bloque de control de procesos PCB</vt:lpstr>
      <vt:lpstr>Presentación de PowerPoint</vt:lpstr>
      <vt:lpstr>Presentación de PowerPoint</vt:lpstr>
      <vt:lpstr>Presentación de PowerPoint</vt:lpstr>
      <vt:lpstr>Creación de procesos</vt:lpstr>
      <vt:lpstr>Presentación de PowerPoint</vt:lpstr>
      <vt:lpstr>Presentación de PowerPoint</vt:lpstr>
      <vt:lpstr>Cambio de proceso</vt:lpstr>
      <vt:lpstr>Pasos para el cambio de proceso</vt:lpstr>
      <vt:lpstr>Presentación de PowerPoint</vt:lpstr>
      <vt:lpstr>Presentación de PowerPoint</vt:lpstr>
      <vt:lpstr>Presentación de PowerPoint</vt:lpstr>
      <vt:lpstr>Presentación de PowerPoint</vt:lpstr>
      <vt:lpstr>2.4 Ejecución del sistema operativo</vt:lpstr>
      <vt:lpstr>Procesos multihilos</vt:lpstr>
      <vt:lpstr>Presentación de PowerPoint</vt:lpstr>
      <vt:lpstr>Los sistemas operativos multihilo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Configuraciones en función del número y tipos de hilos soportados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II</dc:title>
  <dc:creator>barcell</dc:creator>
  <cp:lastModifiedBy>barcell</cp:lastModifiedBy>
  <cp:revision>60</cp:revision>
  <dcterms:created xsi:type="dcterms:W3CDTF">2011-11-06T17:31:01Z</dcterms:created>
  <dcterms:modified xsi:type="dcterms:W3CDTF">2016-10-19T17:55:59Z</dcterms:modified>
</cp:coreProperties>
</file>