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5" r:id="rId32"/>
    <p:sldId id="287" r:id="rId33"/>
    <p:sldId id="288" r:id="rId34"/>
    <p:sldId id="290" r:id="rId35"/>
    <p:sldId id="289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868-35B1-491A-AF16-16A716DF1EFC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8F73-E505-4384-8392-28CA8F985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6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868-35B1-491A-AF16-16A716DF1EFC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8F73-E505-4384-8392-28CA8F985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17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868-35B1-491A-AF16-16A716DF1EFC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8F73-E505-4384-8392-28CA8F985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95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868-35B1-491A-AF16-16A716DF1EFC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8F73-E505-4384-8392-28CA8F985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55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868-35B1-491A-AF16-16A716DF1EFC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8F73-E505-4384-8392-28CA8F985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71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868-35B1-491A-AF16-16A716DF1EFC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8F73-E505-4384-8392-28CA8F985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18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868-35B1-491A-AF16-16A716DF1EFC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8F73-E505-4384-8392-28CA8F985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65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868-35B1-491A-AF16-16A716DF1EFC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8F73-E505-4384-8392-28CA8F985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51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868-35B1-491A-AF16-16A716DF1EFC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8F73-E505-4384-8392-28CA8F985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034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868-35B1-491A-AF16-16A716DF1EFC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8F73-E505-4384-8392-28CA8F985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61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868-35B1-491A-AF16-16A716DF1EFC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8F73-E505-4384-8392-28CA8F985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59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70868-35B1-491A-AF16-16A716DF1EFC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48F73-E505-4384-8392-28CA8F985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05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.mfbarcell.es/" TargetMode="External"/><Relationship Id="rId2" Type="http://schemas.openxmlformats.org/officeDocument/2006/relationships/hyperlink" Target="http://www.mfbarcell.e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Tema VII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 smtClean="0"/>
              <a:t>Memoria Virtual</a:t>
            </a:r>
          </a:p>
          <a:p>
            <a:pPr algn="r"/>
            <a:r>
              <a:rPr lang="es-ES" sz="4400" dirty="0"/>
              <a:t>UNED</a:t>
            </a:r>
          </a:p>
          <a:p>
            <a:pPr algn="r"/>
            <a:r>
              <a:rPr lang="es-ES" sz="4400" dirty="0"/>
              <a:t>Manuel Fernández Barcell</a:t>
            </a:r>
          </a:p>
          <a:p>
            <a:pPr algn="r"/>
            <a:r>
              <a:rPr lang="es-ES" dirty="0">
                <a:hlinkClick r:id="rId2"/>
              </a:rPr>
              <a:t>http://www.mfbarcell.es</a:t>
            </a:r>
            <a:r>
              <a:rPr lang="es-ES" dirty="0"/>
              <a:t> </a:t>
            </a:r>
          </a:p>
          <a:p>
            <a:pPr algn="r"/>
            <a:r>
              <a:rPr lang="es-ES"/>
              <a:t>Blog: </a:t>
            </a:r>
            <a:r>
              <a:rPr lang="es-ES">
                <a:hlinkClick r:id="rId3"/>
              </a:rPr>
              <a:t>http://prof.mfbarcell.e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5797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Bloqueo de marcos de página</a:t>
            </a:r>
          </a:p>
          <a:p>
            <a:pPr lvl="1"/>
            <a:r>
              <a:rPr lang="es-ES" dirty="0"/>
              <a:t>Se dice que un marco de memoria está </a:t>
            </a:r>
            <a:r>
              <a:rPr lang="es-ES" i="1" dirty="0"/>
              <a:t>bloqueado </a:t>
            </a:r>
            <a:r>
              <a:rPr lang="es-ES" dirty="0"/>
              <a:t>o </a:t>
            </a:r>
            <a:r>
              <a:rPr lang="es-ES" i="1" dirty="0"/>
              <a:t>pinchado </a:t>
            </a:r>
            <a:r>
              <a:rPr lang="es-ES" dirty="0"/>
              <a:t>(</a:t>
            </a:r>
            <a:r>
              <a:rPr lang="es-ES" i="1" dirty="0" err="1"/>
              <a:t>pinning</a:t>
            </a:r>
            <a:r>
              <a:rPr lang="es-ES" dirty="0" smtClean="0"/>
              <a:t>), si su </a:t>
            </a:r>
            <a:r>
              <a:rPr lang="es-ES" dirty="0"/>
              <a:t>contenido no puede ser reemplazado</a:t>
            </a:r>
          </a:p>
        </p:txBody>
      </p:sp>
    </p:spTree>
    <p:extLst>
      <p:ext uri="{BB962C8B-B14F-4D97-AF65-F5344CB8AC3E}">
        <p14:creationId xmlns:p14="http://schemas.microsoft.com/office/powerpoint/2010/main" val="27934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Tratamiento de un fallo de página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760640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En el caso de que en el momento de la traducción el bit este a cero, el hardware genera un fallo de página</a:t>
            </a:r>
          </a:p>
          <a:p>
            <a:pPr lvl="1"/>
            <a:r>
              <a:rPr lang="es-ES" dirty="0" smtClean="0"/>
              <a:t>El fallo de página se produce cuando en la tabla de páginas del proceso no hay asociado un marco de página a la página que se quiere acceder</a:t>
            </a:r>
          </a:p>
          <a:p>
            <a:r>
              <a:rPr lang="es-ES" dirty="0"/>
              <a:t>Cuando el proceso en ejecución experimenta un fallo </a:t>
            </a:r>
            <a:r>
              <a:rPr lang="es-ES" dirty="0" smtClean="0"/>
              <a:t>de página </a:t>
            </a:r>
            <a:r>
              <a:rPr lang="es-ES" dirty="0"/>
              <a:t>queda suspendido hasta que la página que falta </a:t>
            </a:r>
            <a:r>
              <a:rPr lang="es-ES" dirty="0" smtClean="0"/>
              <a:t>sea incorporada </a:t>
            </a:r>
            <a:r>
              <a:rPr lang="es-ES" dirty="0"/>
              <a:t>en memoria principal</a:t>
            </a:r>
            <a:r>
              <a:rPr lang="es-ES" dirty="0" smtClean="0"/>
              <a:t>,</a:t>
            </a:r>
          </a:p>
          <a:p>
            <a:r>
              <a:rPr lang="es-ES" dirty="0" smtClean="0"/>
              <a:t>El </a:t>
            </a:r>
            <a:r>
              <a:rPr lang="es-ES" dirty="0"/>
              <a:t>procedimiento </a:t>
            </a:r>
            <a:r>
              <a:rPr lang="es-ES" dirty="0" smtClean="0"/>
              <a:t>a seguir </a:t>
            </a:r>
            <a:r>
              <a:rPr lang="es-ES" dirty="0"/>
              <a:t>es el siguiente:</a:t>
            </a:r>
          </a:p>
          <a:p>
            <a:pPr lvl="1"/>
            <a:r>
              <a:rPr lang="es-ES" dirty="0" smtClean="0"/>
              <a:t>Se </a:t>
            </a:r>
            <a:r>
              <a:rPr lang="es-ES" dirty="0"/>
              <a:t>verifica si la dirección es válida. </a:t>
            </a:r>
            <a:endParaRPr lang="es-ES" dirty="0" smtClean="0"/>
          </a:p>
          <a:p>
            <a:pPr lvl="2"/>
            <a:r>
              <a:rPr lang="es-ES" dirty="0" smtClean="0"/>
              <a:t>Si </a:t>
            </a:r>
            <a:r>
              <a:rPr lang="es-ES" dirty="0"/>
              <a:t>la dirección fuera inválida </a:t>
            </a:r>
            <a:r>
              <a:rPr lang="es-ES" dirty="0" smtClean="0"/>
              <a:t>se enviará </a:t>
            </a:r>
            <a:r>
              <a:rPr lang="es-ES" dirty="0"/>
              <a:t>una señal al proceso o se abortaría</a:t>
            </a:r>
          </a:p>
          <a:p>
            <a:pPr lvl="1"/>
            <a:r>
              <a:rPr lang="es-ES" dirty="0" smtClean="0"/>
              <a:t>Si </a:t>
            </a:r>
            <a:r>
              <a:rPr lang="es-ES" dirty="0"/>
              <a:t>es una referencia válida, pero aún no se ha traído esta página, </a:t>
            </a:r>
            <a:r>
              <a:rPr lang="es-ES" dirty="0" smtClean="0"/>
              <a:t>el </a:t>
            </a:r>
            <a:r>
              <a:rPr lang="es-ES" dirty="0" smtClean="0"/>
              <a:t>S.O. </a:t>
            </a:r>
            <a:r>
              <a:rPr lang="es-ES" dirty="0"/>
              <a:t>detecta un fallo de página y determina la página virtual </a:t>
            </a:r>
            <a:r>
              <a:rPr lang="es-ES" dirty="0" smtClean="0"/>
              <a:t>requerida para </a:t>
            </a:r>
            <a:r>
              <a:rPr lang="es-ES" dirty="0"/>
              <a:t>traerla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 </a:t>
            </a:r>
            <a:r>
              <a:rPr lang="es-ES" dirty="0"/>
              <a:t>En este caso la instrucción queda interrumpida y </a:t>
            </a:r>
            <a:r>
              <a:rPr lang="es-ES" dirty="0" smtClean="0"/>
              <a:t>se guarda </a:t>
            </a:r>
            <a:r>
              <a:rPr lang="es-ES" dirty="0"/>
              <a:t>el estado del proceso, para poder continuarlo en el mismo </a:t>
            </a:r>
            <a:r>
              <a:rPr lang="es-ES" dirty="0" smtClean="0"/>
              <a:t>lugar y </a:t>
            </a:r>
            <a:r>
              <a:rPr lang="es-ES" dirty="0"/>
              <a:t>estado</a:t>
            </a:r>
          </a:p>
          <a:p>
            <a:pPr lvl="1"/>
            <a:r>
              <a:rPr lang="es-ES" dirty="0" smtClean="0"/>
              <a:t>Se </a:t>
            </a:r>
            <a:r>
              <a:rPr lang="es-ES" dirty="0"/>
              <a:t>selecciona un marco libre. </a:t>
            </a:r>
            <a:endParaRPr lang="es-ES" dirty="0" smtClean="0"/>
          </a:p>
          <a:p>
            <a:pPr lvl="2"/>
            <a:r>
              <a:rPr lang="es-ES" dirty="0" smtClean="0"/>
              <a:t>Si </a:t>
            </a:r>
            <a:r>
              <a:rPr lang="es-ES" dirty="0"/>
              <a:t>no existe un marco libre, se </a:t>
            </a:r>
            <a:r>
              <a:rPr lang="es-ES" dirty="0" smtClean="0"/>
              <a:t>tendría que </a:t>
            </a:r>
            <a:r>
              <a:rPr lang="es-ES" dirty="0"/>
              <a:t>ejecutar un </a:t>
            </a:r>
            <a:r>
              <a:rPr lang="es-ES" dirty="0" smtClean="0"/>
              <a:t>algoritmo</a:t>
            </a:r>
          </a:p>
          <a:p>
            <a:r>
              <a:rPr lang="es-ES" dirty="0"/>
              <a:t>Cuando el marco queda limpio, el </a:t>
            </a:r>
            <a:r>
              <a:rPr lang="es-ES" dirty="0" smtClean="0"/>
              <a:t>S.O. </a:t>
            </a:r>
            <a:r>
              <a:rPr lang="es-ES" dirty="0"/>
              <a:t>examina la dirección en </a:t>
            </a:r>
            <a:r>
              <a:rPr lang="es-ES" dirty="0" smtClean="0"/>
              <a:t>el disco </a:t>
            </a:r>
            <a:r>
              <a:rPr lang="es-ES" dirty="0"/>
              <a:t>donde se encuentra la página necesaria y planifica </a:t>
            </a:r>
            <a:r>
              <a:rPr lang="es-ES" dirty="0" smtClean="0"/>
              <a:t>una operación </a:t>
            </a:r>
            <a:r>
              <a:rPr lang="es-ES" dirty="0"/>
              <a:t>de lectura de la misma. Mientras se carga la página, </a:t>
            </a:r>
            <a:r>
              <a:rPr lang="es-ES" dirty="0" smtClean="0"/>
              <a:t>el proceso </a:t>
            </a:r>
            <a:r>
              <a:rPr lang="es-ES" dirty="0"/>
              <a:t>sigue suspendido y se permite ejecutar otro proceso</a:t>
            </a:r>
          </a:p>
          <a:p>
            <a:pPr lvl="1"/>
            <a:r>
              <a:rPr lang="es-ES" dirty="0" smtClean="0"/>
              <a:t>Cuando </a:t>
            </a:r>
            <a:r>
              <a:rPr lang="es-ES" dirty="0"/>
              <a:t>se completa la lectura del disco, la tabla de páginas </a:t>
            </a:r>
            <a:r>
              <a:rPr lang="es-ES" dirty="0" smtClean="0"/>
              <a:t>se actualiza </a:t>
            </a:r>
            <a:r>
              <a:rPr lang="es-ES" dirty="0"/>
              <a:t>para indicar que ya se dispone de la página en memoria</a:t>
            </a:r>
          </a:p>
          <a:p>
            <a:pPr lvl="1"/>
            <a:r>
              <a:rPr lang="es-ES" dirty="0" smtClean="0"/>
              <a:t>La </a:t>
            </a:r>
            <a:r>
              <a:rPr lang="es-ES" dirty="0"/>
              <a:t>instrucción que produjo el fallo regresa al estado de comienzo </a:t>
            </a:r>
            <a:r>
              <a:rPr lang="es-ES" dirty="0" smtClean="0"/>
              <a:t>y se </a:t>
            </a:r>
            <a:r>
              <a:rPr lang="es-ES" dirty="0"/>
              <a:t>planifica su ejecución, pudiéndose acceder a la página como </a:t>
            </a:r>
            <a:r>
              <a:rPr lang="es-ES" dirty="0" smtClean="0"/>
              <a:t>si siempre </a:t>
            </a:r>
            <a:r>
              <a:rPr lang="es-ES" dirty="0"/>
              <a:t>hubiese estado en memoria</a:t>
            </a:r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176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Conjunto de trabajo de un proceso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10849"/>
            <a:ext cx="8640960" cy="5730519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C</a:t>
            </a:r>
            <a:r>
              <a:rPr lang="es-ES" dirty="0" smtClean="0"/>
              <a:t>onjunto corresponde al conjunto de páginas referenciadas por el programa durante un intervalo reciente de tiempo, dicho intervalo es una ventana cuyo tamaño depende del diseño. </a:t>
            </a:r>
          </a:p>
          <a:p>
            <a:r>
              <a:rPr lang="es-ES" dirty="0"/>
              <a:t>E</a:t>
            </a:r>
            <a:r>
              <a:rPr lang="es-ES" dirty="0" smtClean="0"/>
              <a:t>sta </a:t>
            </a:r>
            <a:r>
              <a:rPr lang="es-ES" dirty="0"/>
              <a:t>basado en </a:t>
            </a:r>
            <a:r>
              <a:rPr lang="es-ES" b="1" dirty="0"/>
              <a:t>el principio </a:t>
            </a:r>
            <a:r>
              <a:rPr lang="es-ES" b="1" dirty="0" smtClean="0"/>
              <a:t>de localidad</a:t>
            </a:r>
            <a:r>
              <a:rPr lang="es-ES" dirty="0"/>
              <a:t>:</a:t>
            </a:r>
          </a:p>
          <a:p>
            <a:r>
              <a:rPr lang="es-ES" dirty="0"/>
              <a:t>Del estudio del comportamiento de los programas, </a:t>
            </a:r>
            <a:r>
              <a:rPr lang="es-ES" dirty="0" smtClean="0"/>
              <a:t>se observa </a:t>
            </a:r>
            <a:r>
              <a:rPr lang="es-ES" dirty="0"/>
              <a:t>que existe una fuerte tendencia de los programas </a:t>
            </a:r>
            <a:r>
              <a:rPr lang="es-ES" dirty="0" smtClean="0"/>
              <a:t>a favorecer </a:t>
            </a:r>
            <a:r>
              <a:rPr lang="es-ES" dirty="0"/>
              <a:t>ciertos subconjuntos de sus espacios </a:t>
            </a:r>
            <a:r>
              <a:rPr lang="es-ES" dirty="0" smtClean="0"/>
              <a:t>de direcciones </a:t>
            </a:r>
            <a:r>
              <a:rPr lang="es-ES" dirty="0"/>
              <a:t>durante la ejecución. </a:t>
            </a:r>
            <a:endParaRPr lang="es-ES" dirty="0" smtClean="0"/>
          </a:p>
          <a:p>
            <a:pPr lvl="1"/>
            <a:r>
              <a:rPr lang="es-ES" dirty="0" smtClean="0"/>
              <a:t>A </a:t>
            </a:r>
            <a:r>
              <a:rPr lang="es-ES" dirty="0"/>
              <a:t>este fenómeno se </a:t>
            </a:r>
            <a:r>
              <a:rPr lang="es-ES" dirty="0" smtClean="0"/>
              <a:t>le conoce </a:t>
            </a:r>
            <a:r>
              <a:rPr lang="es-ES" dirty="0"/>
              <a:t>como </a:t>
            </a:r>
            <a:r>
              <a:rPr lang="es-ES" b="1" dirty="0"/>
              <a:t>localidad de referencia</a:t>
            </a:r>
            <a:r>
              <a:rPr lang="es-ES" dirty="0"/>
              <a:t>, y puede ser:</a:t>
            </a:r>
          </a:p>
          <a:p>
            <a:pPr lvl="2"/>
            <a:r>
              <a:rPr lang="es-ES" b="1" dirty="0" smtClean="0"/>
              <a:t>Localidad </a:t>
            </a:r>
            <a:r>
              <a:rPr lang="es-ES" b="1" dirty="0"/>
              <a:t>de referencia espacial</a:t>
            </a:r>
            <a:r>
              <a:rPr lang="es-ES" dirty="0"/>
              <a:t>: </a:t>
            </a:r>
            <a:endParaRPr lang="es-ES" dirty="0" smtClean="0"/>
          </a:p>
          <a:p>
            <a:pPr lvl="3"/>
            <a:r>
              <a:rPr lang="es-ES" dirty="0" smtClean="0"/>
              <a:t>Tendencia </a:t>
            </a:r>
            <a:r>
              <a:rPr lang="es-ES" dirty="0"/>
              <a:t>a </a:t>
            </a:r>
            <a:r>
              <a:rPr lang="es-ES" dirty="0" smtClean="0"/>
              <a:t>referenciar posiciones </a:t>
            </a:r>
            <a:r>
              <a:rPr lang="es-ES" dirty="0"/>
              <a:t>agrupadas (</a:t>
            </a:r>
            <a:r>
              <a:rPr lang="es-ES" i="1" dirty="0" err="1"/>
              <a:t>arrays</a:t>
            </a:r>
            <a:r>
              <a:rPr lang="es-ES" dirty="0"/>
              <a:t>)</a:t>
            </a:r>
          </a:p>
          <a:p>
            <a:pPr lvl="2"/>
            <a:r>
              <a:rPr lang="es-ES" b="1" dirty="0" smtClean="0"/>
              <a:t>Localidad </a:t>
            </a:r>
            <a:r>
              <a:rPr lang="es-ES" b="1" dirty="0"/>
              <a:t>de referencia temporal</a:t>
            </a:r>
            <a:r>
              <a:rPr lang="es-ES" dirty="0"/>
              <a:t>: </a:t>
            </a:r>
            <a:endParaRPr lang="es-ES" dirty="0" smtClean="0"/>
          </a:p>
          <a:p>
            <a:pPr lvl="3"/>
            <a:r>
              <a:rPr lang="es-ES" dirty="0" smtClean="0"/>
              <a:t>Tendencia </a:t>
            </a:r>
            <a:r>
              <a:rPr lang="es-ES" dirty="0"/>
              <a:t>a referenciar la </a:t>
            </a:r>
            <a:r>
              <a:rPr lang="es-ES" dirty="0" smtClean="0"/>
              <a:t>misma posición </a:t>
            </a:r>
            <a:r>
              <a:rPr lang="es-ES" dirty="0"/>
              <a:t>o grupo de posiciones varias veces durante </a:t>
            </a:r>
            <a:r>
              <a:rPr lang="es-ES" dirty="0" smtClean="0"/>
              <a:t>breves intervalos </a:t>
            </a:r>
            <a:r>
              <a:rPr lang="es-ES" dirty="0"/>
              <a:t>de tiempo (bucles)</a:t>
            </a:r>
          </a:p>
          <a:p>
            <a:pPr lvl="1"/>
            <a:r>
              <a:rPr lang="es-ES" dirty="0" smtClean="0"/>
              <a:t>Una </a:t>
            </a:r>
            <a:r>
              <a:rPr lang="es-ES" b="1" dirty="0"/>
              <a:t>localidad </a:t>
            </a:r>
            <a:r>
              <a:rPr lang="es-ES" dirty="0"/>
              <a:t>es un pequeño grupo de páginas </a:t>
            </a:r>
            <a:r>
              <a:rPr lang="es-ES" dirty="0" smtClean="0"/>
              <a:t>no necesariamente </a:t>
            </a:r>
            <a:r>
              <a:rPr lang="es-ES" dirty="0"/>
              <a:t>adyacentes a las cuales aluden la </a:t>
            </a:r>
            <a:r>
              <a:rPr lang="es-ES" dirty="0" smtClean="0"/>
              <a:t>mayoría de </a:t>
            </a:r>
            <a:r>
              <a:rPr lang="es-ES" dirty="0"/>
              <a:t>las referencias a memoria durante un periodo de tiempo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35853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5" y="2060848"/>
            <a:ext cx="8001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33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Conjunto de trabajo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50292"/>
            <a:ext cx="7301632" cy="498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061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Reemplazamiento de páginas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C</a:t>
            </a:r>
            <a:r>
              <a:rPr lang="es-ES" dirty="0" smtClean="0"/>
              <a:t>onsiste en seleccionar una página k cargada en un marco j de memoria principal para ser reemplazada por la página i a la que hacía referencia la dirección virtual que produjo el fallo de página.</a:t>
            </a:r>
          </a:p>
          <a:p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término </a:t>
            </a:r>
            <a:r>
              <a:rPr lang="es-ES" i="1" dirty="0" smtClean="0"/>
              <a:t>conjunto de </a:t>
            </a:r>
            <a:r>
              <a:rPr lang="es-ES" i="1" dirty="0"/>
              <a:t>marcos </a:t>
            </a:r>
            <a:r>
              <a:rPr lang="es-ES" i="1" dirty="0" smtClean="0"/>
              <a:t>candidatos</a:t>
            </a:r>
          </a:p>
          <a:p>
            <a:pPr lvl="1"/>
            <a:r>
              <a:rPr lang="es-ES" dirty="0"/>
              <a:t>H</a:t>
            </a:r>
            <a:r>
              <a:rPr lang="es-ES" dirty="0" smtClean="0"/>
              <a:t>ace </a:t>
            </a:r>
            <a:r>
              <a:rPr lang="es-ES" dirty="0"/>
              <a:t>referencia a los marcos de memoria principal donde se </a:t>
            </a:r>
            <a:r>
              <a:rPr lang="es-ES" dirty="0" smtClean="0"/>
              <a:t>encuentran almacenadas </a:t>
            </a:r>
            <a:r>
              <a:rPr lang="es-ES" dirty="0"/>
              <a:t>las páginas candidatas</a:t>
            </a:r>
            <a:r>
              <a:rPr lang="es-ES" dirty="0" smtClean="0"/>
              <a:t>.</a:t>
            </a:r>
          </a:p>
          <a:p>
            <a:r>
              <a:rPr lang="es-ES" i="1" dirty="0"/>
              <a:t>E</a:t>
            </a:r>
            <a:r>
              <a:rPr lang="es-ES" i="1" dirty="0" smtClean="0"/>
              <a:t>strategia </a:t>
            </a:r>
            <a:r>
              <a:rPr lang="es-ES" i="1" dirty="0"/>
              <a:t>de </a:t>
            </a:r>
            <a:r>
              <a:rPr lang="es-ES" i="1" dirty="0" smtClean="0"/>
              <a:t>reemplazamiento de </a:t>
            </a:r>
            <a:r>
              <a:rPr lang="es-ES" i="1" dirty="0"/>
              <a:t>páginas </a:t>
            </a:r>
            <a:r>
              <a:rPr lang="es-ES" i="1" dirty="0" smtClean="0"/>
              <a:t>local</a:t>
            </a:r>
          </a:p>
          <a:p>
            <a:r>
              <a:rPr lang="es-ES" i="1" dirty="0"/>
              <a:t>E</a:t>
            </a:r>
            <a:r>
              <a:rPr lang="es-ES" i="1" dirty="0" smtClean="0"/>
              <a:t>strategia </a:t>
            </a:r>
            <a:r>
              <a:rPr lang="es-ES" i="1" dirty="0"/>
              <a:t>de reemplazamiento de páginas global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824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Anomalía de </a:t>
            </a:r>
            <a:r>
              <a:rPr lang="es-ES" dirty="0" err="1"/>
              <a:t>B</a:t>
            </a:r>
            <a:r>
              <a:rPr lang="es-ES" dirty="0" err="1" smtClean="0"/>
              <a:t>elady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r>
              <a:rPr lang="es-ES" dirty="0" smtClean="0"/>
              <a:t>Algoritmos de pila no la tienen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88" y="2543175"/>
            <a:ext cx="57912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972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Algoritmo de reemplazamiento óptimo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2815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El algoritmo de reemplazamiento óptimo selecciona para ser reemplazada aquella página del conjunto de páginas candidatas a ser reemplazadas que tardará más en volver a ser referenciada por una dirección virtual.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2" y="4106594"/>
            <a:ext cx="84867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838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6331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Algoritmo de reemplazamiento LRU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81" y="836712"/>
            <a:ext cx="8731615" cy="2088232"/>
          </a:xfrm>
        </p:spPr>
        <p:txBody>
          <a:bodyPr>
            <a:normAutofit fontScale="47500" lnSpcReduction="20000"/>
          </a:bodyPr>
          <a:lstStyle/>
          <a:p>
            <a:r>
              <a:rPr lang="es-ES" dirty="0" smtClean="0"/>
              <a:t>El algoritmo de reemplazamiento de la página usada menos recientemente o LRU (</a:t>
            </a:r>
            <a:r>
              <a:rPr lang="es-ES" i="1" dirty="0" err="1" smtClean="0"/>
              <a:t>Least</a:t>
            </a:r>
            <a:r>
              <a:rPr lang="es-ES" i="1" dirty="0" smtClean="0"/>
              <a:t> </a:t>
            </a:r>
            <a:r>
              <a:rPr lang="es-ES" i="1" dirty="0" err="1" smtClean="0"/>
              <a:t>Recently</a:t>
            </a:r>
            <a:r>
              <a:rPr lang="es-ES" i="1" dirty="0" smtClean="0"/>
              <a:t> </a:t>
            </a:r>
            <a:r>
              <a:rPr lang="es-ES" i="1" dirty="0" err="1" smtClean="0"/>
              <a:t>Used</a:t>
            </a:r>
            <a:r>
              <a:rPr lang="es-ES" dirty="0" smtClean="0"/>
              <a:t>) selecciona para ser reemplazada aquella página del conjunto de páginas candidatas a ser reemplazadas que lleva más tiempo sin ser referenciada</a:t>
            </a:r>
          </a:p>
          <a:p>
            <a:r>
              <a:rPr lang="es-ES" dirty="0"/>
              <a:t>Dos posibles realizaciones:</a:t>
            </a:r>
          </a:p>
          <a:p>
            <a:pPr lvl="1"/>
            <a:r>
              <a:rPr lang="es-ES" dirty="0" smtClean="0"/>
              <a:t>Mediante </a:t>
            </a:r>
            <a:r>
              <a:rPr lang="es-ES" dirty="0"/>
              <a:t>una pila que mantiene los números de las páginas, cada </a:t>
            </a:r>
            <a:r>
              <a:rPr lang="es-ES" dirty="0" smtClean="0"/>
              <a:t>vez que </a:t>
            </a:r>
            <a:r>
              <a:rPr lang="es-ES" dirty="0"/>
              <a:t>una página se referencia, su número se elimina de la pila y </a:t>
            </a:r>
            <a:r>
              <a:rPr lang="es-ES" dirty="0" smtClean="0"/>
              <a:t>se coloca </a:t>
            </a:r>
            <a:r>
              <a:rPr lang="es-ES" dirty="0"/>
              <a:t>en la cumbre de la misma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De </a:t>
            </a:r>
            <a:r>
              <a:rPr lang="es-ES" dirty="0"/>
              <a:t>esta forma, en la parte superior </a:t>
            </a:r>
            <a:r>
              <a:rPr lang="es-ES" dirty="0" smtClean="0"/>
              <a:t>dela </a:t>
            </a:r>
            <a:r>
              <a:rPr lang="es-ES" dirty="0"/>
              <a:t>pila se tiene siempre el número de la última página usada y en </a:t>
            </a:r>
            <a:r>
              <a:rPr lang="es-ES" dirty="0" smtClean="0"/>
              <a:t>el fondo </a:t>
            </a:r>
            <a:r>
              <a:rPr lang="es-ES" dirty="0"/>
              <a:t>el de la página que hace más tiempo que se usó</a:t>
            </a:r>
          </a:p>
          <a:p>
            <a:pPr lvl="1"/>
            <a:r>
              <a:rPr lang="es-ES" dirty="0" smtClean="0"/>
              <a:t>Mediante </a:t>
            </a:r>
            <a:r>
              <a:rPr lang="es-ES" dirty="0"/>
              <a:t>registros </a:t>
            </a:r>
            <a:r>
              <a:rPr lang="es-ES" dirty="0" smtClean="0"/>
              <a:t>contadores: cada vez que se referencia se aumenta en contador</a:t>
            </a:r>
          </a:p>
          <a:p>
            <a:r>
              <a:rPr lang="es-ES" dirty="0" smtClean="0"/>
              <a:t>Este algoritmo produce una gran sobrecarga (poco usado)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1" y="2996952"/>
            <a:ext cx="85725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678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ES" sz="2400" dirty="0" smtClean="0"/>
              <a:t>Algoritmo de reemplazamiento mediante envejecimiento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640960" cy="2376264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</a:t>
            </a:r>
            <a:r>
              <a:rPr lang="es-ES" dirty="0" smtClean="0"/>
              <a:t>e asigna un registro de desplazamiento software de n bits a cada página cargada en memoria principal.</a:t>
            </a:r>
          </a:p>
          <a:p>
            <a:r>
              <a:rPr lang="es-ES" dirty="0"/>
              <a:t>El registro se inicializa a </a:t>
            </a:r>
            <a:r>
              <a:rPr lang="es-ES" dirty="0" smtClean="0"/>
              <a:t>0 </a:t>
            </a:r>
            <a:r>
              <a:rPr lang="es-ES" dirty="0"/>
              <a:t>cuando la página es cargada en memoria. </a:t>
            </a:r>
            <a:endParaRPr lang="es-ES" dirty="0" smtClean="0"/>
          </a:p>
          <a:p>
            <a:pPr lvl="1"/>
            <a:r>
              <a:rPr lang="es-ES" dirty="0" smtClean="0"/>
              <a:t>Cada cierto tiempo </a:t>
            </a:r>
            <a:r>
              <a:rPr lang="es-ES" dirty="0"/>
              <a:t>T preestablecido, el sistema operativo desplaza un bit a la derecha el contenido del </a:t>
            </a:r>
            <a:r>
              <a:rPr lang="es-ES" dirty="0" smtClean="0"/>
              <a:t>registro asignado </a:t>
            </a:r>
            <a:r>
              <a:rPr lang="es-ES" dirty="0"/>
              <a:t>a cada página cargando el bit referenciada en el bit más significativo de cada registro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 Además pone </a:t>
            </a:r>
            <a:r>
              <a:rPr lang="es-ES" dirty="0"/>
              <a:t>a 0</a:t>
            </a:r>
            <a:r>
              <a:rPr lang="es-ES" dirty="0" smtClean="0"/>
              <a:t> </a:t>
            </a:r>
            <a:r>
              <a:rPr lang="es-ES" dirty="0"/>
              <a:t>el bit referenciada de cada página</a:t>
            </a:r>
            <a:r>
              <a:rPr lang="es-ES" dirty="0" smtClean="0"/>
              <a:t>.</a:t>
            </a:r>
          </a:p>
          <a:p>
            <a:r>
              <a:rPr lang="es-ES" dirty="0"/>
              <a:t>La página que se selecciona para ser reemplazada es aquella cuyo registro de desplazamiento </a:t>
            </a:r>
            <a:r>
              <a:rPr lang="es-ES" dirty="0" smtClean="0"/>
              <a:t>contiene el </a:t>
            </a:r>
            <a:r>
              <a:rPr lang="es-ES" dirty="0"/>
              <a:t>número binario más pequeño, ya que será la página menos usada recientemente.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39415"/>
            <a:ext cx="5951240" cy="368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9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Memoria </a:t>
            </a:r>
            <a:r>
              <a:rPr lang="es-ES" dirty="0" smtClean="0"/>
              <a:t>Virtual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360" y="1268760"/>
            <a:ext cx="8435280" cy="5040560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Sólo una parte del espacio de direcciones virtuales de un proceso residente se cargada en memoria física</a:t>
            </a:r>
          </a:p>
          <a:p>
            <a:pPr lvl="1"/>
            <a:r>
              <a:rPr lang="es-ES" dirty="0" smtClean="0"/>
              <a:t>La memoria virtual permite la ejecución de procesos parcialmente cargados</a:t>
            </a:r>
          </a:p>
          <a:p>
            <a:r>
              <a:rPr lang="es-ES" dirty="0" smtClean="0"/>
              <a:t>Mantiene una imagen del espacio de direcciones virtuales completo de un proceso en memoria secundaria, y trae a memoria principal parte de esa imagen cuando es necesaria. </a:t>
            </a:r>
          </a:p>
          <a:p>
            <a:pPr lvl="1"/>
            <a:r>
              <a:rPr lang="es-ES" dirty="0" smtClean="0"/>
              <a:t>La elección de que sección traer, cuando y donde es efectuada por el S.O.</a:t>
            </a:r>
          </a:p>
          <a:p>
            <a:r>
              <a:rPr lang="es-ES" dirty="0" smtClean="0"/>
              <a:t>La </a:t>
            </a:r>
            <a:r>
              <a:rPr lang="es-ES" dirty="0"/>
              <a:t>tarea adicional del hardware de traducción </a:t>
            </a:r>
            <a:r>
              <a:rPr lang="es-ES" dirty="0" smtClean="0"/>
              <a:t>de direcciones </a:t>
            </a:r>
            <a:r>
              <a:rPr lang="es-ES" dirty="0"/>
              <a:t>en sistemas virtuales es detectar si el </a:t>
            </a:r>
            <a:r>
              <a:rPr lang="es-ES" dirty="0" smtClean="0"/>
              <a:t>elemento referenciado </a:t>
            </a:r>
            <a:r>
              <a:rPr lang="es-ES" dirty="0"/>
              <a:t>esta en memoria real o no. </a:t>
            </a:r>
            <a:endParaRPr lang="es-ES" dirty="0" smtClean="0"/>
          </a:p>
          <a:p>
            <a:pPr lvl="1"/>
            <a:r>
              <a:rPr lang="es-ES" dirty="0" smtClean="0"/>
              <a:t>Para </a:t>
            </a:r>
            <a:r>
              <a:rPr lang="es-ES" dirty="0"/>
              <a:t>ello se </a:t>
            </a:r>
            <a:r>
              <a:rPr lang="es-ES" dirty="0" smtClean="0"/>
              <a:t>añade </a:t>
            </a:r>
            <a:r>
              <a:rPr lang="es-ES" b="1" dirty="0" smtClean="0"/>
              <a:t>un </a:t>
            </a:r>
            <a:r>
              <a:rPr lang="es-ES" b="1" dirty="0"/>
              <a:t>bit de presencia, </a:t>
            </a:r>
            <a:r>
              <a:rPr lang="es-ES" dirty="0"/>
              <a:t>a cada entrada de la TP (en el </a:t>
            </a:r>
            <a:r>
              <a:rPr lang="es-ES" dirty="0" smtClean="0"/>
              <a:t>caso de </a:t>
            </a:r>
            <a:r>
              <a:rPr lang="es-ES" dirty="0"/>
              <a:t>gestión paginada</a:t>
            </a:r>
            <a:r>
              <a:rPr lang="es-ES" dirty="0" smtClean="0"/>
              <a:t>)</a:t>
            </a:r>
          </a:p>
          <a:p>
            <a:r>
              <a:rPr lang="es-ES" dirty="0"/>
              <a:t>En el caso de que en el momento de la traducción el </a:t>
            </a:r>
            <a:r>
              <a:rPr lang="es-ES" dirty="0" smtClean="0"/>
              <a:t>bit este </a:t>
            </a:r>
            <a:r>
              <a:rPr lang="es-ES" dirty="0"/>
              <a:t>a cero, el hardware genera una excepción </a:t>
            </a:r>
            <a:r>
              <a:rPr lang="es-ES" dirty="0" smtClean="0"/>
              <a:t>por elemento </a:t>
            </a:r>
            <a:r>
              <a:rPr lang="es-ES" dirty="0"/>
              <a:t>ausente para anunciar el hecho al </a:t>
            </a:r>
            <a:r>
              <a:rPr lang="es-ES" dirty="0" smtClean="0"/>
              <a:t>S.O.</a:t>
            </a:r>
            <a:r>
              <a:rPr lang="es-ES" dirty="0" smtClean="0"/>
              <a:t> </a:t>
            </a:r>
            <a:endParaRPr lang="es-ES" dirty="0" smtClean="0"/>
          </a:p>
          <a:p>
            <a:pPr lvl="1"/>
            <a:r>
              <a:rPr lang="es-ES" dirty="0" smtClean="0"/>
              <a:t>A esta excepción </a:t>
            </a:r>
            <a:r>
              <a:rPr lang="es-ES" dirty="0"/>
              <a:t>se denomina </a:t>
            </a:r>
            <a:r>
              <a:rPr lang="es-ES" b="1" dirty="0"/>
              <a:t>fallo de página</a:t>
            </a:r>
          </a:p>
          <a:p>
            <a:r>
              <a:rPr lang="es-ES" dirty="0" smtClean="0"/>
              <a:t>El </a:t>
            </a:r>
            <a:r>
              <a:rPr lang="es-ES" dirty="0"/>
              <a:t>fallo de página se produce cuando en la </a:t>
            </a:r>
            <a:r>
              <a:rPr lang="es-ES" dirty="0" smtClean="0"/>
              <a:t>tabla de </a:t>
            </a:r>
            <a:r>
              <a:rPr lang="es-ES" dirty="0"/>
              <a:t>páginas del proceso no hay asociado un marco </a:t>
            </a:r>
            <a:r>
              <a:rPr lang="es-ES" dirty="0" smtClean="0"/>
              <a:t>de página </a:t>
            </a:r>
            <a:r>
              <a:rPr lang="es-ES" dirty="0"/>
              <a:t>a la página que se quiere acceder</a:t>
            </a:r>
          </a:p>
        </p:txBody>
      </p:sp>
    </p:spTree>
    <p:extLst>
      <p:ext uri="{BB962C8B-B14F-4D97-AF65-F5344CB8AC3E}">
        <p14:creationId xmlns:p14="http://schemas.microsoft.com/office/powerpoint/2010/main" val="3434821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Algoritmo de reemplazamiento FIFO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800200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S</a:t>
            </a:r>
            <a:r>
              <a:rPr lang="es-ES" dirty="0" smtClean="0"/>
              <a:t>e sustituye la página que lleva más tiempo en memoria. </a:t>
            </a:r>
          </a:p>
          <a:p>
            <a:pPr lvl="1"/>
            <a:r>
              <a:rPr lang="es-ES" dirty="0" smtClean="0"/>
              <a:t>Se puede crear una cola, según el orden de entrada, con todas las páginas de la memoria, cuando hay que sustituir una página, se elige la primera de la cola y la que se trae se inserta al final de la cola.</a:t>
            </a:r>
          </a:p>
          <a:p>
            <a:r>
              <a:rPr lang="es-ES" dirty="0" smtClean="0"/>
              <a:t>Sufre la anomalía de </a:t>
            </a:r>
            <a:r>
              <a:rPr lang="es-ES" dirty="0" err="1" smtClean="0"/>
              <a:t>Belady</a:t>
            </a:r>
            <a:r>
              <a:rPr lang="es-ES" dirty="0" smtClean="0"/>
              <a:t> que consiste en que aumentan los fallos de página al aumentar el número de marcos de página para asignación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83915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063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sz="2800" dirty="0" smtClean="0"/>
              <a:t>Algoritmo de reemplazamiento de la segunda oportunidad (algoritmo del reloj)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2448272"/>
          </a:xfrm>
        </p:spPr>
        <p:txBody>
          <a:bodyPr>
            <a:normAutofit fontScale="47500" lnSpcReduction="20000"/>
          </a:bodyPr>
          <a:lstStyle/>
          <a:p>
            <a:r>
              <a:rPr lang="es-ES" dirty="0"/>
              <a:t>E</a:t>
            </a:r>
            <a:r>
              <a:rPr lang="es-ES" dirty="0" smtClean="0"/>
              <a:t>s una variante del algoritmo FIFO que busca la página que lleva más tiempo cargada en memoria y no ha sido referenciada recientemente</a:t>
            </a:r>
          </a:p>
          <a:p>
            <a:r>
              <a:rPr lang="es-ES" dirty="0"/>
              <a:t>Cada vez que el procesador </a:t>
            </a:r>
            <a:r>
              <a:rPr lang="es-ES" dirty="0" smtClean="0"/>
              <a:t>referencia a </a:t>
            </a:r>
            <a:r>
              <a:rPr lang="es-ES" dirty="0"/>
              <a:t>una dirección virtual contenida en una página </a:t>
            </a:r>
            <a:r>
              <a:rPr lang="es-ES" i="1" dirty="0"/>
              <a:t>i, </a:t>
            </a:r>
            <a:r>
              <a:rPr lang="es-ES" dirty="0"/>
              <a:t>el bit referenciada de la entrada </a:t>
            </a:r>
            <a:r>
              <a:rPr lang="es-ES" i="1" dirty="0"/>
              <a:t>i </a:t>
            </a:r>
            <a:r>
              <a:rPr lang="es-ES" dirty="0"/>
              <a:t>de la tabla de </a:t>
            </a:r>
            <a:r>
              <a:rPr lang="es-ES" dirty="0" smtClean="0"/>
              <a:t>página del </a:t>
            </a:r>
            <a:r>
              <a:rPr lang="es-ES" dirty="0"/>
              <a:t>proceso en ejecución es activado </a:t>
            </a:r>
            <a:r>
              <a:rPr lang="es-ES" i="1" dirty="0"/>
              <a:t>(r </a:t>
            </a:r>
            <a:r>
              <a:rPr lang="es-ES" dirty="0"/>
              <a:t>= 1).</a:t>
            </a:r>
          </a:p>
          <a:p>
            <a:r>
              <a:rPr lang="es-ES" dirty="0" smtClean="0"/>
              <a:t>Busca </a:t>
            </a:r>
            <a:r>
              <a:rPr lang="es-ES" dirty="0"/>
              <a:t>la página que lleva más tiempo cargada en memoria y no ha sido referenciada recientemente.</a:t>
            </a:r>
          </a:p>
          <a:p>
            <a:r>
              <a:rPr lang="es-ES" dirty="0"/>
              <a:t>Básicamente este algoritmo consulta el bit referenciada </a:t>
            </a:r>
            <a:r>
              <a:rPr lang="es-ES" i="1" dirty="0"/>
              <a:t>(r) </a:t>
            </a:r>
            <a:r>
              <a:rPr lang="es-ES" dirty="0"/>
              <a:t>de la página que se encuentra al </a:t>
            </a:r>
            <a:r>
              <a:rPr lang="es-ES" dirty="0" smtClean="0"/>
              <a:t>principio de </a:t>
            </a:r>
            <a:r>
              <a:rPr lang="es-ES" dirty="0"/>
              <a:t>la cola FIFO. </a:t>
            </a:r>
            <a:endParaRPr lang="es-ES" dirty="0" smtClean="0"/>
          </a:p>
          <a:p>
            <a:pPr lvl="1"/>
            <a:r>
              <a:rPr lang="es-ES" dirty="0" smtClean="0"/>
              <a:t>Si </a:t>
            </a:r>
            <a:r>
              <a:rPr lang="es-ES" i="1" dirty="0"/>
              <a:t>r </a:t>
            </a:r>
            <a:r>
              <a:rPr lang="es-ES" dirty="0"/>
              <a:t>= O; entonces la página es seleccionada para ser reemplazada y el algoritmo finaliza.</a:t>
            </a:r>
          </a:p>
          <a:p>
            <a:pPr lvl="1"/>
            <a:r>
              <a:rPr lang="es-ES" dirty="0"/>
              <a:t>Por el contrario, si </a:t>
            </a:r>
            <a:r>
              <a:rPr lang="es-ES" i="1" dirty="0"/>
              <a:t>r </a:t>
            </a:r>
            <a:r>
              <a:rPr lang="es-ES" dirty="0"/>
              <a:t>= 1 entonces el algoritmo pone el bit a O y coloca el número de la página </a:t>
            </a:r>
            <a:r>
              <a:rPr lang="es-ES" dirty="0" smtClean="0"/>
              <a:t>al de </a:t>
            </a:r>
            <a:r>
              <a:rPr lang="es-ES" dirty="0"/>
              <a:t>la cola, es decir, se le da una segunda oportunidad.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08" y="3100734"/>
            <a:ext cx="6000378" cy="362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Segunda oportunidad o Reloj</a:t>
            </a:r>
            <a:br>
              <a:rPr lang="es-ES" dirty="0" smtClean="0"/>
            </a:br>
            <a:r>
              <a:rPr lang="es-ES" dirty="0" smtClean="0"/>
              <a:t>como cola circular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3240360" cy="4608512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una cola circular, con un </a:t>
            </a:r>
            <a:r>
              <a:rPr lang="es-ES" dirty="0" smtClean="0"/>
              <a:t>puntero que </a:t>
            </a:r>
            <a:r>
              <a:rPr lang="es-ES" dirty="0"/>
              <a:t>indica cual es la página que se sustituirá a </a:t>
            </a:r>
            <a:r>
              <a:rPr lang="es-ES" dirty="0" smtClean="0"/>
              <a:t>continuación</a:t>
            </a:r>
          </a:p>
          <a:p>
            <a:r>
              <a:rPr lang="es-ES" dirty="0"/>
              <a:t>C</a:t>
            </a:r>
            <a:r>
              <a:rPr lang="es-ES" dirty="0" smtClean="0"/>
              <a:t>uando se </a:t>
            </a:r>
            <a:r>
              <a:rPr lang="es-ES" dirty="0"/>
              <a:t>necesita un marco de página el puntero avanza hasta </a:t>
            </a:r>
            <a:r>
              <a:rPr lang="es-ES" dirty="0" smtClean="0"/>
              <a:t>que encuentra </a:t>
            </a:r>
            <a:r>
              <a:rPr lang="es-ES" dirty="0"/>
              <a:t>una página con un bit de referencia a cero, </a:t>
            </a:r>
            <a:endParaRPr lang="es-ES" dirty="0" smtClean="0"/>
          </a:p>
          <a:p>
            <a:r>
              <a:rPr lang="es-ES" dirty="0" smtClean="0"/>
              <a:t>Según avanza el </a:t>
            </a:r>
            <a:r>
              <a:rPr lang="es-ES" dirty="0"/>
              <a:t>puntero se ponen a cero los bits de referencia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12816"/>
            <a:ext cx="534100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58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Algoritmo del reloj mejorado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780928"/>
            <a:ext cx="3682752" cy="1612775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Además del bit de referencia r considera el bit de modificación m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88" y="0"/>
            <a:ext cx="45191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397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mejorado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82068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06" y="1052736"/>
            <a:ext cx="66960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652120" y="4941168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R=0 m=1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47226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" sz="2800" dirty="0"/>
              <a:t>Algoritmo de reemplazamiento del reloj considerando el conjunto de trabajo (</a:t>
            </a:r>
            <a:r>
              <a:rPr lang="es-ES" sz="2800" dirty="0" err="1"/>
              <a:t>WSClock</a:t>
            </a:r>
            <a:r>
              <a:rPr lang="es-ES" sz="2800" dirty="0"/>
              <a:t>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2746648" cy="3384376"/>
          </a:xfrm>
        </p:spPr>
        <p:txBody>
          <a:bodyPr>
            <a:normAutofit fontScale="92500" lnSpcReduction="10000"/>
          </a:bodyPr>
          <a:lstStyle/>
          <a:p>
            <a:r>
              <a:rPr lang="es-ES" sz="1800" dirty="0" smtClean="0"/>
              <a:t>Tiempo de último uso: tiempo virtual del último uso de la </a:t>
            </a:r>
            <a:r>
              <a:rPr lang="es-ES" sz="1800" dirty="0" smtClean="0"/>
              <a:t>página</a:t>
            </a:r>
          </a:p>
          <a:p>
            <a:r>
              <a:rPr lang="es-ES" sz="1800" dirty="0" smtClean="0"/>
              <a:t>La </a:t>
            </a:r>
            <a:r>
              <a:rPr lang="es-ES" sz="1800" dirty="0"/>
              <a:t>diferencia entre el tiempo virtual actual y el tiempo </a:t>
            </a:r>
            <a:r>
              <a:rPr lang="es-ES" sz="1800" dirty="0" smtClean="0"/>
              <a:t>de último </a:t>
            </a:r>
            <a:r>
              <a:rPr lang="es-ES" sz="1800" dirty="0"/>
              <a:t>uso, establece la edad de la </a:t>
            </a:r>
            <a:r>
              <a:rPr lang="es-ES" sz="1800" dirty="0" smtClean="0"/>
              <a:t>página</a:t>
            </a:r>
          </a:p>
          <a:p>
            <a:r>
              <a:rPr lang="es-ES" sz="1800" dirty="0"/>
              <a:t>Si la edad de la página es menor o igual que </a:t>
            </a:r>
            <a:r>
              <a:rPr lang="es-ES" sz="1800" dirty="0" smtClean="0"/>
              <a:t>∆ </a:t>
            </a:r>
            <a:r>
              <a:rPr lang="es-ES" sz="1800" dirty="0"/>
              <a:t>entonces la página pertenece al conjunto de </a:t>
            </a:r>
            <a:r>
              <a:rPr lang="es-ES" sz="1800" dirty="0" smtClean="0"/>
              <a:t>trabajo del </a:t>
            </a:r>
            <a:r>
              <a:rPr lang="es-ES" sz="1800" dirty="0"/>
              <a:t>proceso.</a:t>
            </a:r>
            <a:endParaRPr lang="es-ES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58578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76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Asignación de memoria principal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944216"/>
          </a:xfrm>
        </p:spPr>
        <p:txBody>
          <a:bodyPr>
            <a:normAutofit fontScale="47500" lnSpcReduction="20000"/>
          </a:bodyPr>
          <a:lstStyle/>
          <a:p>
            <a:r>
              <a:rPr lang="es-ES" dirty="0"/>
              <a:t>D</a:t>
            </a:r>
            <a:r>
              <a:rPr lang="es-ES" dirty="0" smtClean="0"/>
              <a:t>ecidir cuántos marcos de página de la memoria principal reserva para un proceso que se tiene que ejecutar.</a:t>
            </a:r>
          </a:p>
          <a:p>
            <a:r>
              <a:rPr lang="es-ES" dirty="0" smtClean="0"/>
              <a:t>Asignación fija</a:t>
            </a:r>
          </a:p>
          <a:p>
            <a:r>
              <a:rPr lang="es-ES" i="1" dirty="0"/>
              <a:t>Asignación </a:t>
            </a:r>
            <a:r>
              <a:rPr lang="es-ES" i="1" dirty="0" smtClean="0"/>
              <a:t>variable</a:t>
            </a:r>
          </a:p>
          <a:p>
            <a:pPr lvl="1"/>
            <a:r>
              <a:rPr lang="es-ES" i="1" dirty="0"/>
              <a:t>Algoritmo de asignación </a:t>
            </a:r>
            <a:r>
              <a:rPr lang="es-ES" i="1" dirty="0" smtClean="0"/>
              <a:t>equitativa</a:t>
            </a:r>
          </a:p>
          <a:p>
            <a:pPr lvl="1"/>
            <a:r>
              <a:rPr lang="es-ES" i="1" dirty="0"/>
              <a:t>Algoritmo de asignación </a:t>
            </a:r>
            <a:r>
              <a:rPr lang="es-ES" i="1" dirty="0" smtClean="0"/>
              <a:t>proporcional</a:t>
            </a:r>
          </a:p>
          <a:p>
            <a:pPr lvl="1"/>
            <a:r>
              <a:rPr lang="es-ES" i="1" dirty="0"/>
              <a:t>Algoritmo de asignación por la frecuencia de fallos de página </a:t>
            </a:r>
            <a:r>
              <a:rPr lang="es-ES" dirty="0"/>
              <a:t>o </a:t>
            </a:r>
            <a:r>
              <a:rPr lang="es-ES" i="1" dirty="0"/>
              <a:t>algoritmo </a:t>
            </a:r>
            <a:r>
              <a:rPr lang="es-ES" i="1" dirty="0" smtClean="0"/>
              <a:t>PFF (frecuencia de Fallo de Página)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546831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852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Control de carga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D</a:t>
            </a:r>
            <a:r>
              <a:rPr lang="es-ES" dirty="0" smtClean="0"/>
              <a:t>ebe </a:t>
            </a:r>
            <a:r>
              <a:rPr lang="es-ES" dirty="0"/>
              <a:t>controlar el </a:t>
            </a:r>
            <a:r>
              <a:rPr lang="es-ES" i="1" dirty="0"/>
              <a:t>grado de multiprogramación del sistema </a:t>
            </a:r>
            <a:r>
              <a:rPr lang="es-ES" dirty="0"/>
              <a:t>G</a:t>
            </a:r>
            <a:r>
              <a:rPr lang="es-ES" baseline="-25000" dirty="0"/>
              <a:t>M</a:t>
            </a:r>
            <a:r>
              <a:rPr lang="es-ES" dirty="0" smtClean="0"/>
              <a:t>.</a:t>
            </a:r>
          </a:p>
          <a:p>
            <a:r>
              <a:rPr lang="es-ES" dirty="0" smtClean="0"/>
              <a:t>Por encima de </a:t>
            </a:r>
            <a:r>
              <a:rPr lang="es-ES" dirty="0" err="1" smtClean="0"/>
              <a:t>G</a:t>
            </a:r>
            <a:r>
              <a:rPr lang="es-ES" baseline="-25000" dirty="0" err="1"/>
              <a:t>M</a:t>
            </a:r>
            <a:r>
              <a:rPr lang="es-ES" baseline="-25000" dirty="0" err="1" smtClean="0"/>
              <a:t>opt</a:t>
            </a:r>
            <a:r>
              <a:rPr lang="es-ES" baseline="-25000" dirty="0" smtClean="0"/>
              <a:t> </a:t>
            </a:r>
            <a:r>
              <a:rPr lang="es-ES" dirty="0" smtClean="0"/>
              <a:t>puede haber </a:t>
            </a:r>
            <a:r>
              <a:rPr lang="es-ES" dirty="0" err="1" smtClean="0"/>
              <a:t>sobrepaginación</a:t>
            </a:r>
            <a:endParaRPr lang="es-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16" y="2780928"/>
            <a:ext cx="6029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10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Copia en la memoria secundaria de páginas modificadas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El sistema operativo debe decidir en qué momento y de qué forma copiará las páginas que han sido modificadas de la memoria principal a la memoria secundaria</a:t>
            </a:r>
          </a:p>
          <a:p>
            <a:r>
              <a:rPr lang="es-ES" dirty="0" smtClean="0"/>
              <a:t>Limpieza por demanda</a:t>
            </a:r>
          </a:p>
          <a:p>
            <a:pPr lvl="1"/>
            <a:r>
              <a:rPr lang="es-ES" dirty="0"/>
              <a:t>La página modificada se escribe en memoria cuando es seleccionada </a:t>
            </a:r>
            <a:r>
              <a:rPr lang="es-ES" dirty="0" smtClean="0"/>
              <a:t>como página </a:t>
            </a:r>
            <a:r>
              <a:rPr lang="es-ES" dirty="0"/>
              <a:t>víctima para ser reemplazada por otra página que ha producido un fallo de página</a:t>
            </a:r>
            <a:endParaRPr lang="es-ES" dirty="0" smtClean="0"/>
          </a:p>
          <a:p>
            <a:r>
              <a:rPr lang="es-ES" i="1" dirty="0"/>
              <a:t>Limpieza por </a:t>
            </a:r>
            <a:r>
              <a:rPr lang="es-ES" i="1" dirty="0" smtClean="0"/>
              <a:t>adelantado</a:t>
            </a:r>
          </a:p>
          <a:p>
            <a:pPr lvl="1"/>
            <a:r>
              <a:rPr lang="es-ES" dirty="0"/>
              <a:t>Las páginas que han sido modificadas se agrupan en lotes y se </a:t>
            </a:r>
            <a:r>
              <a:rPr lang="es-ES" dirty="0" smtClean="0"/>
              <a:t>planifica cada </a:t>
            </a:r>
            <a:r>
              <a:rPr lang="es-ES" dirty="0"/>
              <a:t>cierto tiempo su escritura en memoria secundaria antes de que sean elegidas por el </a:t>
            </a:r>
            <a:r>
              <a:rPr lang="es-ES" dirty="0" smtClean="0"/>
              <a:t>algoritmo de </a:t>
            </a:r>
            <a:r>
              <a:rPr lang="es-ES" dirty="0"/>
              <a:t>reemplazamiento.</a:t>
            </a:r>
          </a:p>
        </p:txBody>
      </p:sp>
    </p:spTree>
    <p:extLst>
      <p:ext uri="{BB962C8B-B14F-4D97-AF65-F5344CB8AC3E}">
        <p14:creationId xmlns:p14="http://schemas.microsoft.com/office/powerpoint/2010/main" val="477234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Consideraciones adicionales sobre la paginación por demanda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5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Tamaño de página</a:t>
            </a:r>
          </a:p>
          <a:p>
            <a:pPr lvl="1"/>
            <a:r>
              <a:rPr lang="es-ES" dirty="0" smtClean="0"/>
              <a:t>Fragmentación interna</a:t>
            </a:r>
          </a:p>
          <a:p>
            <a:pPr lvl="1"/>
            <a:r>
              <a:rPr lang="es-ES" i="1" dirty="0"/>
              <a:t>Tamaño de una tabla de </a:t>
            </a:r>
            <a:r>
              <a:rPr lang="es-ES" i="1" dirty="0" smtClean="0"/>
              <a:t>páginas</a:t>
            </a:r>
          </a:p>
          <a:p>
            <a:pPr lvl="1"/>
            <a:r>
              <a:rPr lang="es-ES" i="1" dirty="0"/>
              <a:t>Número de fallos de </a:t>
            </a:r>
            <a:r>
              <a:rPr lang="es-ES" i="1" dirty="0" smtClean="0"/>
              <a:t>página</a:t>
            </a:r>
          </a:p>
          <a:p>
            <a:pPr lvl="1"/>
            <a:r>
              <a:rPr lang="es-ES" i="1" dirty="0"/>
              <a:t>Tiempo de uso de E/S</a:t>
            </a:r>
            <a:r>
              <a:rPr lang="es-ES" i="1" dirty="0" smtClean="0"/>
              <a:t>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49128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/>
              <a:t>Memoria virtual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memoria virtual permite aumentar el grado de multiprogramación del </a:t>
            </a:r>
            <a:r>
              <a:rPr lang="es-ES" dirty="0" smtClean="0"/>
              <a:t>sistema.</a:t>
            </a:r>
          </a:p>
          <a:p>
            <a:pPr lvl="1"/>
            <a:r>
              <a:rPr lang="es-ES" dirty="0" smtClean="0"/>
              <a:t>En </a:t>
            </a:r>
            <a:r>
              <a:rPr lang="es-ES" dirty="0"/>
              <a:t>memoria principal caben más procesos si solo hay algunas partes de cada proceso</a:t>
            </a:r>
            <a:endParaRPr lang="es-ES" dirty="0" smtClean="0"/>
          </a:p>
          <a:p>
            <a:r>
              <a:rPr lang="es-ES" dirty="0" smtClean="0"/>
              <a:t>Cuando se implementa la memoria virtual también se suele utilizar un componente hardware denominado unidad de gestión de memoria (</a:t>
            </a:r>
            <a:r>
              <a:rPr lang="es-ES" i="1" dirty="0" err="1" smtClean="0"/>
              <a:t>Memory</a:t>
            </a:r>
            <a:r>
              <a:rPr lang="es-ES" i="1" dirty="0" smtClean="0"/>
              <a:t> </a:t>
            </a:r>
            <a:r>
              <a:rPr lang="es-ES" i="1" dirty="0" err="1" smtClean="0"/>
              <a:t>Managemeru</a:t>
            </a:r>
            <a:r>
              <a:rPr lang="es-ES" i="1" dirty="0" smtClean="0"/>
              <a:t> </a:t>
            </a:r>
            <a:r>
              <a:rPr lang="es-ES" i="1" dirty="0" err="1" smtClean="0"/>
              <a:t>Unit</a:t>
            </a:r>
            <a:r>
              <a:rPr lang="es-ES" dirty="0" smtClean="0"/>
              <a:t>, MMU) que se encarga de realizar la traducción de una dirección virtual en una dirección física.</a:t>
            </a:r>
          </a:p>
          <a:p>
            <a:r>
              <a:rPr lang="es-ES" dirty="0"/>
              <a:t>La memoria virtual se puede implementar </a:t>
            </a:r>
            <a:r>
              <a:rPr lang="es-ES" dirty="0" smtClean="0"/>
              <a:t>usando</a:t>
            </a:r>
          </a:p>
          <a:p>
            <a:pPr lvl="1"/>
            <a:r>
              <a:rPr lang="es-ES" i="1" dirty="0"/>
              <a:t>P</a:t>
            </a:r>
            <a:r>
              <a:rPr lang="es-ES" i="1" dirty="0" smtClean="0"/>
              <a:t>aginación </a:t>
            </a:r>
            <a:r>
              <a:rPr lang="es-ES" i="1" dirty="0"/>
              <a:t>por demanda </a:t>
            </a:r>
            <a:r>
              <a:rPr lang="es-ES" dirty="0"/>
              <a:t>(UNIX, Linux y </a:t>
            </a:r>
            <a:r>
              <a:rPr lang="es-ES" dirty="0" err="1"/>
              <a:t>Wins</a:t>
            </a:r>
            <a:r>
              <a:rPr lang="es-ES" dirty="0"/>
              <a:t>),</a:t>
            </a:r>
          </a:p>
          <a:p>
            <a:pPr lvl="1"/>
            <a:r>
              <a:rPr lang="es-ES" i="1" dirty="0"/>
              <a:t>S</a:t>
            </a:r>
            <a:r>
              <a:rPr lang="es-ES" i="1" dirty="0" smtClean="0"/>
              <a:t>egmentación </a:t>
            </a:r>
            <a:r>
              <a:rPr lang="es-ES" i="1" dirty="0"/>
              <a:t>por demanda </a:t>
            </a:r>
            <a:r>
              <a:rPr lang="es-ES" dirty="0"/>
              <a:t>(OS/2) o </a:t>
            </a:r>
            <a:endParaRPr lang="es-ES" dirty="0" smtClean="0"/>
          </a:p>
          <a:p>
            <a:pPr lvl="1"/>
            <a:r>
              <a:rPr lang="es-ES" i="1" dirty="0"/>
              <a:t>S</a:t>
            </a:r>
            <a:r>
              <a:rPr lang="es-ES" i="1" dirty="0" smtClean="0"/>
              <a:t>egmentación </a:t>
            </a:r>
            <a:r>
              <a:rPr lang="es-ES" i="1" dirty="0"/>
              <a:t>con paginación por demanda </a:t>
            </a:r>
            <a:r>
              <a:rPr lang="es-ES" dirty="0"/>
              <a:t>(</a:t>
            </a:r>
            <a:r>
              <a:rPr lang="es-ES" dirty="0" err="1"/>
              <a:t>Multics</a:t>
            </a:r>
            <a:r>
              <a:rPr lang="es-E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1021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Paginación por </a:t>
            </a:r>
            <a:r>
              <a:rPr lang="es-ES" dirty="0" smtClean="0"/>
              <a:t>Adelantado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232249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Para evitar este conjunto de fallos iniciales se puede usar la estrategia conocida como paginación por adelantado (</a:t>
            </a:r>
            <a:r>
              <a:rPr lang="es-ES" i="1" dirty="0" err="1" smtClean="0"/>
              <a:t>prepaging</a:t>
            </a:r>
            <a:r>
              <a:rPr lang="es-ES" dirty="0" smtClean="0"/>
              <a:t>) que consiste en cargar un cierto número de páginas  </a:t>
            </a:r>
            <a:r>
              <a:rPr lang="es-ES" dirty="0" smtClean="0"/>
              <a:t>N</a:t>
            </a:r>
            <a:r>
              <a:rPr lang="es-ES" baseline="-25000" dirty="0" smtClean="0"/>
              <a:t>PA</a:t>
            </a:r>
            <a:r>
              <a:rPr lang="es-ES" dirty="0" smtClean="0"/>
              <a:t>  </a:t>
            </a:r>
            <a:r>
              <a:rPr lang="es-ES" dirty="0" smtClean="0"/>
              <a:t>asociadas a un proceso antes de iniciar o continuar con su ejecución</a:t>
            </a:r>
            <a:r>
              <a:rPr lang="es-ES" dirty="0" smtClean="0"/>
              <a:t>.</a:t>
            </a:r>
          </a:p>
          <a:p>
            <a:r>
              <a:rPr lang="es-ES" dirty="0"/>
              <a:t>E</a:t>
            </a:r>
            <a:r>
              <a:rPr lang="es-ES" dirty="0" smtClean="0"/>
              <a:t>strategias</a:t>
            </a:r>
            <a:endParaRPr lang="es-ES" dirty="0" smtClean="0"/>
          </a:p>
          <a:p>
            <a:pPr lvl="1"/>
            <a:r>
              <a:rPr lang="es-ES" dirty="0" smtClean="0"/>
              <a:t>Cargar el conjunto de trabajo del proceso</a:t>
            </a:r>
          </a:p>
          <a:p>
            <a:pPr lvl="1"/>
            <a:r>
              <a:rPr lang="es-ES" dirty="0" smtClean="0"/>
              <a:t>Cargar un conjunto de páginas ubicadas de forma contigua en el área de intercambio</a:t>
            </a:r>
          </a:p>
          <a:p>
            <a:endParaRPr lang="es-E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99271"/>
            <a:ext cx="6456363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573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Reserva de </a:t>
            </a:r>
            <a:r>
              <a:rPr lang="es-ES" dirty="0" smtClean="0"/>
              <a:t>Marcos Libres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El </a:t>
            </a:r>
            <a:r>
              <a:rPr lang="es-ES" dirty="0"/>
              <a:t>sistema operativo puede mantener una reserva de marcos libres implementada en </a:t>
            </a:r>
            <a:r>
              <a:rPr lang="es-ES" dirty="0" smtClean="0"/>
              <a:t>la forma </a:t>
            </a:r>
            <a:r>
              <a:rPr lang="es-ES" dirty="0"/>
              <a:t>de una lista de marcos libres</a:t>
            </a:r>
            <a:r>
              <a:rPr lang="es-ES" dirty="0" smtClean="0"/>
              <a:t>.</a:t>
            </a:r>
          </a:p>
          <a:p>
            <a:r>
              <a:rPr lang="es-ES" dirty="0"/>
              <a:t>Cuando se necesita un marco libre se coge el situado en la cabecera de la lista de marcos libre .</a:t>
            </a:r>
            <a:endParaRPr lang="es-ES" dirty="0" smtClean="0"/>
          </a:p>
          <a:p>
            <a:r>
              <a:rPr lang="es-ES" dirty="0"/>
              <a:t>Si la reserva de marcos libre cae por debajo de un cierto límite se utiliza el algoritmo de reemplazamiento para seleccionar páginas reemplazables, cuyos marcos se agregan a la lista hasta alcanzar </a:t>
            </a:r>
            <a:r>
              <a:rPr lang="es-ES" dirty="0" smtClean="0"/>
              <a:t>un cierto </a:t>
            </a:r>
            <a:r>
              <a:rPr lang="es-ES" dirty="0"/>
              <a:t>límite máximo.</a:t>
            </a:r>
          </a:p>
        </p:txBody>
      </p:sp>
    </p:spTree>
    <p:extLst>
      <p:ext uri="{BB962C8B-B14F-4D97-AF65-F5344CB8AC3E}">
        <p14:creationId xmlns:p14="http://schemas.microsoft.com/office/powerpoint/2010/main" val="2833361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9013806" cy="10081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99592"/>
            <a:ext cx="7370631" cy="555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05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4283"/>
            <a:ext cx="8136904" cy="21594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068960"/>
            <a:ext cx="826359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90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79512" y="620688"/>
            <a:ext cx="8352928" cy="5112568"/>
            <a:chOff x="755576" y="2528857"/>
            <a:chExt cx="6736975" cy="471761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76" y="2528857"/>
              <a:ext cx="6293476" cy="2316094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600" y="4844951"/>
              <a:ext cx="6520951" cy="2401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5241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064896" cy="43481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089698"/>
            <a:ext cx="4890713" cy="26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01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74" y="0"/>
            <a:ext cx="7326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17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8680"/>
            <a:ext cx="5904656" cy="438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16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8" y="0"/>
            <a:ext cx="8789244" cy="21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17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39"/>
            <a:ext cx="8532440" cy="66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6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/>
              <a:t>Paginación por demanda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Únicamente cargan las páginas que se van referenciando durante la ejecución del proceso.</a:t>
            </a:r>
          </a:p>
          <a:p>
            <a:r>
              <a:rPr lang="es-ES" dirty="0"/>
              <a:t>Cuando se </a:t>
            </a:r>
            <a:r>
              <a:rPr lang="es-ES" dirty="0" smtClean="0"/>
              <a:t>referencia una </a:t>
            </a:r>
            <a:r>
              <a:rPr lang="es-ES" dirty="0"/>
              <a:t>página que no está cargada en la memoria principal el hardware produce una excepción </a:t>
            </a:r>
            <a:r>
              <a:rPr lang="es-ES" dirty="0" smtClean="0"/>
              <a:t>denomina </a:t>
            </a:r>
            <a:r>
              <a:rPr lang="es-ES" i="1" dirty="0" smtClean="0"/>
              <a:t>fallo de página</a:t>
            </a:r>
          </a:p>
          <a:p>
            <a:r>
              <a:rPr lang="es-ES" dirty="0" smtClean="0"/>
              <a:t>Tareas</a:t>
            </a:r>
          </a:p>
          <a:p>
            <a:pPr lvl="1"/>
            <a:r>
              <a:rPr lang="es-ES" i="1" dirty="0"/>
              <a:t>Reemplazamiento de </a:t>
            </a:r>
            <a:r>
              <a:rPr lang="es-ES" i="1" dirty="0" smtClean="0"/>
              <a:t>páginas</a:t>
            </a:r>
          </a:p>
          <a:p>
            <a:pPr lvl="2"/>
            <a:r>
              <a:rPr lang="es-ES" dirty="0"/>
              <a:t>D</a:t>
            </a:r>
            <a:r>
              <a:rPr lang="es-ES" dirty="0" smtClean="0"/>
              <a:t>ebe </a:t>
            </a:r>
            <a:r>
              <a:rPr lang="es-ES" dirty="0"/>
              <a:t>seleccionar mediante la utilización de algún algoritmo </a:t>
            </a:r>
            <a:r>
              <a:rPr lang="es-ES" dirty="0" smtClean="0"/>
              <a:t>de reemplazamiento </a:t>
            </a:r>
            <a:r>
              <a:rPr lang="es-ES" dirty="0"/>
              <a:t>el marco </a:t>
            </a:r>
            <a:r>
              <a:rPr lang="es-ES" i="1" dirty="0"/>
              <a:t>j </a:t>
            </a:r>
            <a:r>
              <a:rPr lang="es-ES" dirty="0"/>
              <a:t>de página donde se va cargar la página i que traiga desde </a:t>
            </a:r>
            <a:r>
              <a:rPr lang="es-ES" dirty="0" smtClean="0"/>
              <a:t>memoria secundaria</a:t>
            </a:r>
            <a:r>
              <a:rPr lang="es-ES" dirty="0"/>
              <a:t>.</a:t>
            </a:r>
            <a:endParaRPr lang="es-ES" i="1" dirty="0" smtClean="0"/>
          </a:p>
          <a:p>
            <a:pPr lvl="1"/>
            <a:r>
              <a:rPr lang="es-ES" i="1" dirty="0"/>
              <a:t>Asignación de marcos de memoria </a:t>
            </a:r>
            <a:r>
              <a:rPr lang="es-ES" i="1" dirty="0" smtClean="0"/>
              <a:t>principal</a:t>
            </a:r>
          </a:p>
          <a:p>
            <a:pPr lvl="2"/>
            <a:r>
              <a:rPr lang="es-ES" dirty="0"/>
              <a:t>El sistema operativo tiene que decidir </a:t>
            </a:r>
            <a:r>
              <a:rPr lang="es-ES" dirty="0" smtClean="0"/>
              <a:t>cuánto marcos </a:t>
            </a:r>
            <a:r>
              <a:rPr lang="es-ES" dirty="0"/>
              <a:t>asigna inicialmente para cada uno.</a:t>
            </a:r>
            <a:endParaRPr lang="es-ES" i="1" dirty="0" smtClean="0"/>
          </a:p>
          <a:p>
            <a:pPr lvl="1"/>
            <a:r>
              <a:rPr lang="es-ES" i="1" dirty="0"/>
              <a:t>Control de </a:t>
            </a:r>
            <a:r>
              <a:rPr lang="es-ES" i="1" dirty="0" smtClean="0"/>
              <a:t>carga</a:t>
            </a:r>
            <a:endParaRPr lang="es-ES" i="1" dirty="0" smtClean="0"/>
          </a:p>
          <a:p>
            <a:pPr lvl="2"/>
            <a:r>
              <a:rPr lang="es-ES" dirty="0" smtClean="0"/>
              <a:t>El </a:t>
            </a:r>
            <a:r>
              <a:rPr lang="es-ES" dirty="0"/>
              <a:t>sistema operativo debe controlar el grado de multiprogramación del </a:t>
            </a:r>
            <a:r>
              <a:rPr lang="es-ES" dirty="0" smtClean="0"/>
              <a:t>sistema</a:t>
            </a:r>
          </a:p>
          <a:p>
            <a:pPr lvl="1"/>
            <a:r>
              <a:rPr lang="es-ES" i="1" dirty="0"/>
              <a:t>Copia en la memoria secundaria de páginas </a:t>
            </a:r>
            <a:r>
              <a:rPr lang="es-ES" i="1" dirty="0" smtClean="0"/>
              <a:t>modificadas</a:t>
            </a:r>
            <a:endParaRPr lang="es-ES" i="1" dirty="0" smtClean="0"/>
          </a:p>
          <a:p>
            <a:pPr lvl="2"/>
            <a:r>
              <a:rPr lang="es-ES" dirty="0" smtClean="0"/>
              <a:t>El </a:t>
            </a:r>
            <a:r>
              <a:rPr lang="es-ES" dirty="0"/>
              <a:t>sistema operativo debe decidir en </a:t>
            </a:r>
            <a:r>
              <a:rPr lang="es-ES" dirty="0" smtClean="0"/>
              <a:t>qué momento </a:t>
            </a:r>
            <a:r>
              <a:rPr lang="es-ES" dirty="0"/>
              <a:t>y de qué forma copiará las páginas que han sido modificadas de la memoria principal </a:t>
            </a:r>
            <a:r>
              <a:rPr lang="es-ES" dirty="0" smtClean="0"/>
              <a:t>a la </a:t>
            </a:r>
            <a:r>
              <a:rPr lang="es-ES" dirty="0"/>
              <a:t>memoria secundaria</a:t>
            </a:r>
            <a:endParaRPr lang="es-ES" i="1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140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La </a:t>
            </a:r>
            <a:r>
              <a:rPr lang="es-ES" i="1" dirty="0"/>
              <a:t>T</a:t>
            </a:r>
            <a:r>
              <a:rPr lang="es-ES" i="1" dirty="0" smtClean="0"/>
              <a:t>abla </a:t>
            </a:r>
            <a:r>
              <a:rPr lang="es-ES" i="1" dirty="0"/>
              <a:t>de </a:t>
            </a:r>
            <a:r>
              <a:rPr lang="es-ES" i="1" dirty="0" smtClean="0"/>
              <a:t>Marcos </a:t>
            </a:r>
            <a:r>
              <a:rPr lang="es-ES" i="1" dirty="0"/>
              <a:t>de </a:t>
            </a:r>
            <a:r>
              <a:rPr lang="es-ES" i="1" dirty="0" smtClean="0"/>
              <a:t>Página</a:t>
            </a:r>
            <a:r>
              <a:rPr lang="es-ES" i="1" dirty="0"/>
              <a:t>, </a:t>
            </a:r>
            <a:r>
              <a:rPr lang="es-ES" dirty="0"/>
              <a:t>la </a:t>
            </a:r>
            <a:r>
              <a:rPr lang="es-ES" i="1" dirty="0"/>
              <a:t>L</a:t>
            </a:r>
            <a:r>
              <a:rPr lang="es-ES" i="1" dirty="0" smtClean="0"/>
              <a:t>ista </a:t>
            </a:r>
            <a:r>
              <a:rPr lang="es-ES" i="1" dirty="0"/>
              <a:t>de </a:t>
            </a:r>
            <a:r>
              <a:rPr lang="es-ES" i="1" dirty="0" smtClean="0"/>
              <a:t>Marcos </a:t>
            </a:r>
            <a:r>
              <a:rPr lang="es-ES" i="1" dirty="0"/>
              <a:t>L</a:t>
            </a:r>
            <a:r>
              <a:rPr lang="es-ES" i="1" dirty="0" smtClean="0"/>
              <a:t>ibres </a:t>
            </a:r>
            <a:r>
              <a:rPr lang="es-ES" dirty="0"/>
              <a:t>y las </a:t>
            </a:r>
            <a:r>
              <a:rPr lang="es-ES" i="1" dirty="0"/>
              <a:t>T</a:t>
            </a:r>
            <a:r>
              <a:rPr lang="es-ES" i="1" dirty="0" smtClean="0"/>
              <a:t>ablas </a:t>
            </a:r>
            <a:r>
              <a:rPr lang="es-ES" i="1" dirty="0" smtClean="0"/>
              <a:t>de </a:t>
            </a:r>
            <a:r>
              <a:rPr lang="es-ES" i="1" dirty="0" smtClean="0"/>
              <a:t>Páginas</a:t>
            </a:r>
            <a:r>
              <a:rPr lang="es-ES" i="1" dirty="0"/>
              <a:t>. </a:t>
            </a:r>
            <a:endParaRPr lang="es-ES" i="1" dirty="0" smtClean="0"/>
          </a:p>
          <a:p>
            <a:pPr lvl="1"/>
            <a:r>
              <a:rPr lang="es-ES" i="1" dirty="0"/>
              <a:t> </a:t>
            </a:r>
            <a:r>
              <a:rPr lang="es-ES" dirty="0" smtClean="0"/>
              <a:t>Las </a:t>
            </a:r>
            <a:r>
              <a:rPr lang="es-ES" dirty="0"/>
              <a:t>dos primeras estructuras son similares a las utilizadas en la paginación </a:t>
            </a:r>
            <a:r>
              <a:rPr lang="es-ES" dirty="0" smtClean="0"/>
              <a:t>simple</a:t>
            </a:r>
          </a:p>
          <a:p>
            <a:r>
              <a:rPr lang="es-ES" dirty="0" smtClean="0"/>
              <a:t>Tabla de página</a:t>
            </a:r>
          </a:p>
          <a:p>
            <a:pPr lvl="1"/>
            <a:r>
              <a:rPr lang="es-ES" i="1" dirty="0"/>
              <a:t>Número de marco de </a:t>
            </a:r>
            <a:r>
              <a:rPr lang="es-ES" i="1" dirty="0" smtClean="0"/>
              <a:t>página</a:t>
            </a:r>
          </a:p>
          <a:p>
            <a:pPr lvl="1"/>
            <a:r>
              <a:rPr lang="es-ES" i="1" dirty="0"/>
              <a:t>Validez o </a:t>
            </a:r>
            <a:r>
              <a:rPr lang="es-ES" i="1" dirty="0" smtClean="0"/>
              <a:t>presencia</a:t>
            </a:r>
          </a:p>
          <a:p>
            <a:pPr lvl="1"/>
            <a:r>
              <a:rPr lang="es-ES" i="1" dirty="0" smtClean="0"/>
              <a:t>Protección</a:t>
            </a:r>
          </a:p>
          <a:p>
            <a:pPr lvl="2"/>
            <a:r>
              <a:rPr lang="es-ES" dirty="0"/>
              <a:t>Usualmente este campo suele </a:t>
            </a:r>
            <a:r>
              <a:rPr lang="es-ES" dirty="0" smtClean="0"/>
              <a:t>constar de </a:t>
            </a:r>
            <a:r>
              <a:rPr lang="es-ES" dirty="0"/>
              <a:t>tres bits </a:t>
            </a:r>
            <a:r>
              <a:rPr lang="es-ES" i="1" dirty="0"/>
              <a:t>(</a:t>
            </a:r>
            <a:r>
              <a:rPr lang="es-ES" i="1" dirty="0" smtClean="0"/>
              <a:t>P2P1P0) </a:t>
            </a:r>
            <a:r>
              <a:rPr lang="es-ES" dirty="0"/>
              <a:t>como máximo que permiten establecer los permisos de </a:t>
            </a:r>
            <a:endParaRPr lang="es-ES" dirty="0" smtClean="0"/>
          </a:p>
          <a:p>
            <a:pPr lvl="3"/>
            <a:r>
              <a:rPr lang="es-ES" dirty="0"/>
              <a:t>A</a:t>
            </a:r>
            <a:r>
              <a:rPr lang="es-ES" dirty="0" smtClean="0"/>
              <a:t>cceso </a:t>
            </a:r>
            <a:r>
              <a:rPr lang="es-ES" dirty="0"/>
              <a:t>lectura </a:t>
            </a:r>
            <a:r>
              <a:rPr lang="es-ES" sz="2100" i="1" dirty="0"/>
              <a:t>(</a:t>
            </a:r>
            <a:r>
              <a:rPr lang="es-ES" sz="2100" i="1" dirty="0" smtClean="0"/>
              <a:t>p2) </a:t>
            </a:r>
            <a:r>
              <a:rPr lang="es-ES" sz="2800" i="1" dirty="0" smtClean="0"/>
              <a:t>. </a:t>
            </a:r>
            <a:r>
              <a:rPr lang="es-ES" dirty="0" smtClean="0"/>
              <a:t>E</a:t>
            </a:r>
            <a:r>
              <a:rPr lang="es-ES" dirty="0" smtClean="0"/>
              <a:t>scritura </a:t>
            </a:r>
            <a:r>
              <a:rPr lang="es-ES" i="1" dirty="0"/>
              <a:t>(</a:t>
            </a:r>
            <a:r>
              <a:rPr lang="es-ES" i="1" dirty="0" smtClean="0"/>
              <a:t>P1) </a:t>
            </a:r>
            <a:r>
              <a:rPr lang="es-ES" dirty="0"/>
              <a:t>y </a:t>
            </a:r>
            <a:r>
              <a:rPr lang="es-ES" dirty="0" smtClean="0"/>
              <a:t>Ejecución </a:t>
            </a:r>
            <a:r>
              <a:rPr lang="es-ES" i="1" dirty="0"/>
              <a:t>(Po) </a:t>
            </a:r>
            <a:r>
              <a:rPr lang="es-ES" dirty="0"/>
              <a:t>de una página</a:t>
            </a:r>
            <a:r>
              <a:rPr lang="es-ES" dirty="0" smtClean="0"/>
              <a:t>.</a:t>
            </a:r>
          </a:p>
          <a:p>
            <a:pPr lvl="1"/>
            <a:r>
              <a:rPr lang="es-ES" i="1" dirty="0" smtClean="0"/>
              <a:t>Referenciada</a:t>
            </a:r>
          </a:p>
          <a:p>
            <a:pPr lvl="1"/>
            <a:r>
              <a:rPr lang="es-ES" i="1" dirty="0"/>
              <a:t>Modificada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676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/>
              <a:t>E</a:t>
            </a:r>
            <a:r>
              <a:rPr lang="es-ES" dirty="0" smtClean="0"/>
              <a:t>jemplo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6235030" cy="552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13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Memoria Virtual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Reinicio de instrucciones</a:t>
            </a:r>
          </a:p>
          <a:p>
            <a:pPr lvl="1"/>
            <a:r>
              <a:rPr lang="es-ES" dirty="0" smtClean="0"/>
              <a:t>Es </a:t>
            </a:r>
            <a:r>
              <a:rPr lang="es-ES" dirty="0"/>
              <a:t>necesario que la </a:t>
            </a:r>
            <a:r>
              <a:rPr lang="es-ES" dirty="0" smtClean="0"/>
              <a:t>arquitectura del </a:t>
            </a:r>
            <a:r>
              <a:rPr lang="es-ES" dirty="0"/>
              <a:t>computador permita reiniciar cualquier instrucción después de un fallo de </a:t>
            </a:r>
            <a:r>
              <a:rPr lang="es-ES" dirty="0" smtClean="0"/>
              <a:t>página</a:t>
            </a:r>
          </a:p>
          <a:p>
            <a:r>
              <a:rPr lang="es-ES" b="1" dirty="0"/>
              <a:t>Localización de las páginas en memoria </a:t>
            </a:r>
            <a:r>
              <a:rPr lang="es-ES" b="1" dirty="0" smtClean="0"/>
              <a:t>secundaria</a:t>
            </a:r>
          </a:p>
          <a:p>
            <a:r>
              <a:rPr lang="es-ES" sz="2600" dirty="0"/>
              <a:t>El sistema operativo puede buscar una página en dos posibles localizaciones de memoria </a:t>
            </a:r>
            <a:r>
              <a:rPr lang="es-ES" sz="2600" dirty="0" smtClean="0"/>
              <a:t>secundaria</a:t>
            </a:r>
            <a:endParaRPr lang="es-ES" sz="2600" dirty="0" smtClean="0"/>
          </a:p>
          <a:p>
            <a:pPr lvl="1"/>
            <a:r>
              <a:rPr lang="es-ES" i="1" dirty="0"/>
              <a:t>Bloque de disco de un archivo </a:t>
            </a:r>
            <a:r>
              <a:rPr lang="es-ES" i="1" dirty="0" smtClean="0"/>
              <a:t>ejecutable</a:t>
            </a:r>
          </a:p>
          <a:p>
            <a:pPr lvl="1"/>
            <a:r>
              <a:rPr lang="es-ES" i="1" dirty="0"/>
              <a:t>Bloque de disco del área de intercambio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394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Autofit/>
          </a:bodyPr>
          <a:lstStyle/>
          <a:p>
            <a:r>
              <a:rPr lang="es-ES" sz="2800" dirty="0" smtClean="0"/>
              <a:t>Ubicación de todo el espacio virtual en el </a:t>
            </a:r>
            <a:r>
              <a:rPr lang="es-ES" sz="2800" dirty="0"/>
              <a:t>á</a:t>
            </a:r>
            <a:r>
              <a:rPr lang="es-ES" sz="2800" dirty="0" smtClean="0"/>
              <a:t>rea de intercambio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51861"/>
            <a:ext cx="8229600" cy="604664"/>
          </a:xfrm>
        </p:spPr>
        <p:txBody>
          <a:bodyPr>
            <a:normAutofit/>
          </a:bodyPr>
          <a:lstStyle/>
          <a:p>
            <a:r>
              <a:rPr lang="es-ES" sz="2400" dirty="0" smtClean="0"/>
              <a:t>Copia todas las páginas al área de intercambio</a:t>
            </a:r>
            <a:endParaRPr lang="es-E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90387"/>
            <a:ext cx="6952258" cy="526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56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Uso de un mapa de disco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57653"/>
            <a:ext cx="7530802" cy="521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67667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No copia todas las páginas en el área de intercambio, solo las reemplazadas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0256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2230</Words>
  <Application>Microsoft Office PowerPoint</Application>
  <PresentationFormat>Presentación en pantalla (4:3)</PresentationFormat>
  <Paragraphs>163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2" baseType="lpstr">
      <vt:lpstr>Arial</vt:lpstr>
      <vt:lpstr>Calibri</vt:lpstr>
      <vt:lpstr>Tema de Office</vt:lpstr>
      <vt:lpstr>Tema VII</vt:lpstr>
      <vt:lpstr>Memoria Virtual</vt:lpstr>
      <vt:lpstr>Memoria virtual</vt:lpstr>
      <vt:lpstr>Paginación por demanda</vt:lpstr>
      <vt:lpstr>Estructuras</vt:lpstr>
      <vt:lpstr>Ejemplo</vt:lpstr>
      <vt:lpstr>Memoria Virtual</vt:lpstr>
      <vt:lpstr>Ubicación de todo el espacio virtual en el área de intercambio</vt:lpstr>
      <vt:lpstr>Uso de un mapa de disco</vt:lpstr>
      <vt:lpstr>Presentación de PowerPoint</vt:lpstr>
      <vt:lpstr>Tratamiento de un fallo de página</vt:lpstr>
      <vt:lpstr>Conjunto de trabajo de un proceso</vt:lpstr>
      <vt:lpstr>Presentación de PowerPoint</vt:lpstr>
      <vt:lpstr>Conjunto de trabajo</vt:lpstr>
      <vt:lpstr>Reemplazamiento de páginas</vt:lpstr>
      <vt:lpstr>Anomalía de Belady</vt:lpstr>
      <vt:lpstr>Algoritmo de reemplazamiento óptimo</vt:lpstr>
      <vt:lpstr>Algoritmo de reemplazamiento LRU</vt:lpstr>
      <vt:lpstr>Algoritmo de reemplazamiento mediante envejecimiento</vt:lpstr>
      <vt:lpstr>Algoritmo de reemplazamiento FIFO</vt:lpstr>
      <vt:lpstr>Algoritmo de reemplazamiento de la segunda oportunidad (algoritmo del reloj)</vt:lpstr>
      <vt:lpstr>Segunda oportunidad o Reloj como cola circular</vt:lpstr>
      <vt:lpstr>Algoritmo del reloj mejorado</vt:lpstr>
      <vt:lpstr>mejorado</vt:lpstr>
      <vt:lpstr>Algoritmo de reemplazamiento del reloj considerando el conjunto de trabajo (WSClock)</vt:lpstr>
      <vt:lpstr>Asignación de memoria principal</vt:lpstr>
      <vt:lpstr>Control de carga</vt:lpstr>
      <vt:lpstr>Copia en la memoria secundaria de páginas modificadas</vt:lpstr>
      <vt:lpstr>Consideraciones adicionales sobre la paginación por demanda</vt:lpstr>
      <vt:lpstr>Paginación por Adelantado</vt:lpstr>
      <vt:lpstr>Reserva de Marcos Libres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VII</dc:title>
  <dc:creator>barcell</dc:creator>
  <cp:lastModifiedBy>barcell</cp:lastModifiedBy>
  <cp:revision>57</cp:revision>
  <dcterms:created xsi:type="dcterms:W3CDTF">2014-12-02T11:05:18Z</dcterms:created>
  <dcterms:modified xsi:type="dcterms:W3CDTF">2016-11-30T13:01:50Z</dcterms:modified>
</cp:coreProperties>
</file>