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415561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3346178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1953956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120555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2128715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1721186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2324658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1061514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254034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323061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9270868-35B1-491A-AF16-16A716DF1EFC}" type="datetimeFigureOut">
              <a:rPr lang="es-ES" smtClean="0"/>
              <a:t>02/12/2014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2D48F73-E505-4384-8392-28CA8F9856DF}" type="slidenum">
              <a:rPr lang="es-ES" smtClean="0"/>
              <a:t>‹Nº›</a:t>
            </a:fld>
            <a:endParaRPr lang="es-ES"/>
          </a:p>
        </p:txBody>
      </p:sp>
    </p:spTree>
    <p:extLst>
      <p:ext uri="{BB962C8B-B14F-4D97-AF65-F5344CB8AC3E}">
        <p14:creationId xmlns:p14="http://schemas.microsoft.com/office/powerpoint/2010/main" val="1804598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70868-35B1-491A-AF16-16A716DF1EFC}" type="datetimeFigureOut">
              <a:rPr lang="es-ES" smtClean="0"/>
              <a:t>02/12/2014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48F73-E505-4384-8392-28CA8F9856DF}" type="slidenum">
              <a:rPr lang="es-ES" smtClean="0"/>
              <a:t>‹Nº›</a:t>
            </a:fld>
            <a:endParaRPr lang="es-ES"/>
          </a:p>
        </p:txBody>
      </p:sp>
    </p:spTree>
    <p:extLst>
      <p:ext uri="{BB962C8B-B14F-4D97-AF65-F5344CB8AC3E}">
        <p14:creationId xmlns:p14="http://schemas.microsoft.com/office/powerpoint/2010/main" val="663058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Tema VII</a:t>
            </a:r>
            <a:endParaRPr lang="es-ES" dirty="0"/>
          </a:p>
        </p:txBody>
      </p:sp>
      <p:sp>
        <p:nvSpPr>
          <p:cNvPr id="3" name="2 Subtítulo"/>
          <p:cNvSpPr>
            <a:spLocks noGrp="1"/>
          </p:cNvSpPr>
          <p:nvPr>
            <p:ph type="subTitle" idx="1"/>
          </p:nvPr>
        </p:nvSpPr>
        <p:spPr/>
        <p:txBody>
          <a:bodyPr/>
          <a:lstStyle/>
          <a:p>
            <a:r>
              <a:rPr lang="es-ES" dirty="0" smtClean="0"/>
              <a:t>Memoria Virtual</a:t>
            </a:r>
            <a:endParaRPr lang="es-ES" dirty="0"/>
          </a:p>
        </p:txBody>
      </p:sp>
    </p:spTree>
    <p:extLst>
      <p:ext uri="{BB962C8B-B14F-4D97-AF65-F5344CB8AC3E}">
        <p14:creationId xmlns:p14="http://schemas.microsoft.com/office/powerpoint/2010/main" val="342579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Bloqueo de marcos de página</a:t>
            </a:r>
          </a:p>
          <a:p>
            <a:pPr lvl="1"/>
            <a:r>
              <a:rPr lang="es-ES" dirty="0"/>
              <a:t>Se dice que un marco de memoria está </a:t>
            </a:r>
            <a:r>
              <a:rPr lang="es-ES" i="1" dirty="0"/>
              <a:t>bloqueado </a:t>
            </a:r>
            <a:r>
              <a:rPr lang="es-ES" dirty="0"/>
              <a:t>o </a:t>
            </a:r>
            <a:r>
              <a:rPr lang="es-ES" i="1" dirty="0"/>
              <a:t>pinchado </a:t>
            </a:r>
            <a:r>
              <a:rPr lang="es-ES" dirty="0"/>
              <a:t>(</a:t>
            </a:r>
            <a:r>
              <a:rPr lang="es-ES" dirty="0" err="1"/>
              <a:t>pinning</a:t>
            </a:r>
            <a:r>
              <a:rPr lang="es-ES" dirty="0" smtClean="0"/>
              <a:t>), si su </a:t>
            </a:r>
            <a:r>
              <a:rPr lang="es-ES" dirty="0"/>
              <a:t>contenido no puede ser reemplazado</a:t>
            </a:r>
          </a:p>
        </p:txBody>
      </p:sp>
    </p:spTree>
    <p:extLst>
      <p:ext uri="{BB962C8B-B14F-4D97-AF65-F5344CB8AC3E}">
        <p14:creationId xmlns:p14="http://schemas.microsoft.com/office/powerpoint/2010/main" val="279344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Tratamiento de un fallo de página</a:t>
            </a:r>
            <a:endParaRPr lang="es-ES" dirty="0"/>
          </a:p>
        </p:txBody>
      </p:sp>
      <p:sp>
        <p:nvSpPr>
          <p:cNvPr id="3" name="2 Marcador de contenido"/>
          <p:cNvSpPr>
            <a:spLocks noGrp="1"/>
          </p:cNvSpPr>
          <p:nvPr>
            <p:ph idx="1"/>
          </p:nvPr>
        </p:nvSpPr>
        <p:spPr/>
        <p:txBody>
          <a:bodyPr>
            <a:normAutofit fontScale="47500" lnSpcReduction="20000"/>
          </a:bodyPr>
          <a:lstStyle/>
          <a:p>
            <a:r>
              <a:rPr lang="es-ES" dirty="0" smtClean="0"/>
              <a:t>En el caso de que en el momento de la traducción el bit este a cero, el hardware genera una excepción por elemento ausente para anunciar el hecho al </a:t>
            </a:r>
            <a:r>
              <a:rPr lang="es-ES" dirty="0" err="1" smtClean="0"/>
              <a:t>s.o</a:t>
            </a:r>
            <a:r>
              <a:rPr lang="es-ES" dirty="0" smtClean="0"/>
              <a:t>. </a:t>
            </a:r>
          </a:p>
          <a:p>
            <a:pPr lvl="1"/>
            <a:r>
              <a:rPr lang="es-ES" dirty="0" smtClean="0"/>
              <a:t>A esta excepción se denomina fallo de página</a:t>
            </a:r>
          </a:p>
          <a:p>
            <a:r>
              <a:rPr lang="es-ES" dirty="0" smtClean="0"/>
              <a:t>Por lo tanto el fallo de página se produce cuando en la tabla de páginas del proceso no hay asociado un marco de página a la página que se quiere acceder</a:t>
            </a:r>
          </a:p>
          <a:p>
            <a:r>
              <a:rPr lang="es-ES" dirty="0"/>
              <a:t>Cuando el proceso en ejecución experimenta un fallo </a:t>
            </a:r>
            <a:r>
              <a:rPr lang="es-ES" dirty="0" smtClean="0"/>
              <a:t>de página </a:t>
            </a:r>
            <a:r>
              <a:rPr lang="es-ES" dirty="0"/>
              <a:t>queda suspendido hasta que la página que falta </a:t>
            </a:r>
            <a:r>
              <a:rPr lang="es-ES" dirty="0" smtClean="0"/>
              <a:t>sea incorporada </a:t>
            </a:r>
            <a:r>
              <a:rPr lang="es-ES" dirty="0"/>
              <a:t>en memoria principal, así el procedimiento </a:t>
            </a:r>
            <a:r>
              <a:rPr lang="es-ES" dirty="0" err="1" smtClean="0"/>
              <a:t>aseguir</a:t>
            </a:r>
            <a:r>
              <a:rPr lang="es-ES" dirty="0" smtClean="0"/>
              <a:t> </a:t>
            </a:r>
            <a:r>
              <a:rPr lang="es-ES" dirty="0"/>
              <a:t>es el siguiente:</a:t>
            </a:r>
          </a:p>
          <a:p>
            <a:pPr lvl="1"/>
            <a:r>
              <a:rPr lang="es-ES" dirty="0" smtClean="0"/>
              <a:t>Se </a:t>
            </a:r>
            <a:r>
              <a:rPr lang="es-ES" dirty="0"/>
              <a:t>verifica si la dirección es válida. Si la dirección fuera inválida </a:t>
            </a:r>
            <a:r>
              <a:rPr lang="es-ES" dirty="0" smtClean="0"/>
              <a:t>se enviará </a:t>
            </a:r>
            <a:r>
              <a:rPr lang="es-ES" dirty="0"/>
              <a:t>una señal al proceso o se abortaría</a:t>
            </a:r>
          </a:p>
          <a:p>
            <a:pPr lvl="1"/>
            <a:r>
              <a:rPr lang="es-ES" dirty="0" smtClean="0"/>
              <a:t>Si </a:t>
            </a:r>
            <a:r>
              <a:rPr lang="es-ES" dirty="0"/>
              <a:t>es una referencia válida, pero aún no se ha traído esta página, </a:t>
            </a:r>
            <a:r>
              <a:rPr lang="es-ES" dirty="0" smtClean="0"/>
              <a:t>el </a:t>
            </a:r>
            <a:r>
              <a:rPr lang="es-ES" dirty="0" err="1" smtClean="0"/>
              <a:t>s.o</a:t>
            </a:r>
            <a:r>
              <a:rPr lang="es-ES" dirty="0"/>
              <a:t>. detecta un fallo de página y determina la página virtual </a:t>
            </a:r>
            <a:r>
              <a:rPr lang="es-ES" dirty="0" smtClean="0"/>
              <a:t>requerida para </a:t>
            </a:r>
            <a:r>
              <a:rPr lang="es-ES" dirty="0"/>
              <a:t>traerla. En este caso la instrucción queda interrumpida y </a:t>
            </a:r>
            <a:r>
              <a:rPr lang="es-ES" dirty="0" smtClean="0"/>
              <a:t>se guarda </a:t>
            </a:r>
            <a:r>
              <a:rPr lang="es-ES" dirty="0"/>
              <a:t>el estado del proceso, para poder continuarlo en el mismo </a:t>
            </a:r>
            <a:r>
              <a:rPr lang="es-ES" dirty="0" smtClean="0"/>
              <a:t>lugar y </a:t>
            </a:r>
            <a:r>
              <a:rPr lang="es-ES" dirty="0"/>
              <a:t>estado</a:t>
            </a:r>
          </a:p>
          <a:p>
            <a:pPr lvl="1"/>
            <a:r>
              <a:rPr lang="es-ES" dirty="0" smtClean="0"/>
              <a:t>Se </a:t>
            </a:r>
            <a:r>
              <a:rPr lang="es-ES" dirty="0"/>
              <a:t>selecciona un marco libre. Si no existe un marco libre, se </a:t>
            </a:r>
            <a:r>
              <a:rPr lang="es-ES" dirty="0" smtClean="0"/>
              <a:t>tendría que </a:t>
            </a:r>
            <a:r>
              <a:rPr lang="es-ES" dirty="0"/>
              <a:t>ejecutar un </a:t>
            </a:r>
            <a:r>
              <a:rPr lang="es-ES" dirty="0" smtClean="0"/>
              <a:t>algoritmo</a:t>
            </a:r>
          </a:p>
          <a:p>
            <a:r>
              <a:rPr lang="es-ES" dirty="0"/>
              <a:t>Cuando el marco queda limpio, el </a:t>
            </a:r>
            <a:r>
              <a:rPr lang="es-ES" dirty="0" err="1"/>
              <a:t>s.o</a:t>
            </a:r>
            <a:r>
              <a:rPr lang="es-ES" dirty="0"/>
              <a:t>. examina la dirección en </a:t>
            </a:r>
            <a:r>
              <a:rPr lang="es-ES" dirty="0" smtClean="0"/>
              <a:t>el disco </a:t>
            </a:r>
            <a:r>
              <a:rPr lang="es-ES" dirty="0"/>
              <a:t>donde se encuentra la página necesaria y planifica </a:t>
            </a:r>
            <a:r>
              <a:rPr lang="es-ES" dirty="0" smtClean="0"/>
              <a:t>una operación </a:t>
            </a:r>
            <a:r>
              <a:rPr lang="es-ES" dirty="0"/>
              <a:t>de lectura de la misma. Mientras se carga la página, </a:t>
            </a:r>
            <a:r>
              <a:rPr lang="es-ES" dirty="0" smtClean="0"/>
              <a:t>el proceso </a:t>
            </a:r>
            <a:r>
              <a:rPr lang="es-ES" dirty="0"/>
              <a:t>sigue suspendido y se permite ejecutar otro proceso</a:t>
            </a:r>
          </a:p>
          <a:p>
            <a:pPr lvl="1"/>
            <a:r>
              <a:rPr lang="es-ES" dirty="0" smtClean="0"/>
              <a:t>Cuando </a:t>
            </a:r>
            <a:r>
              <a:rPr lang="es-ES" dirty="0"/>
              <a:t>se completa la lectura del disco, la tabla de páginas </a:t>
            </a:r>
            <a:r>
              <a:rPr lang="es-ES" dirty="0" smtClean="0"/>
              <a:t>se actualiza </a:t>
            </a:r>
            <a:r>
              <a:rPr lang="es-ES" dirty="0"/>
              <a:t>para indicar que ya se dispone de la página en memoria</a:t>
            </a:r>
          </a:p>
          <a:p>
            <a:pPr lvl="1"/>
            <a:r>
              <a:rPr lang="es-ES" dirty="0" smtClean="0"/>
              <a:t>La </a:t>
            </a:r>
            <a:r>
              <a:rPr lang="es-ES" dirty="0"/>
              <a:t>instrucción que produjo el fallo regresa al estado de comienzo </a:t>
            </a:r>
            <a:r>
              <a:rPr lang="es-ES" dirty="0" smtClean="0"/>
              <a:t>y se </a:t>
            </a:r>
            <a:r>
              <a:rPr lang="es-ES" dirty="0"/>
              <a:t>planifica su ejecución, pudiéndose acceder a la página como </a:t>
            </a:r>
            <a:r>
              <a:rPr lang="es-ES" dirty="0" smtClean="0"/>
              <a:t>si siempre </a:t>
            </a:r>
            <a:r>
              <a:rPr lang="es-ES" dirty="0"/>
              <a:t>hubiese estado en memoria</a:t>
            </a:r>
            <a:endParaRPr lang="es-ES" dirty="0" smtClean="0"/>
          </a:p>
          <a:p>
            <a:pPr lvl="1"/>
            <a:endParaRPr lang="es-ES" dirty="0"/>
          </a:p>
        </p:txBody>
      </p:sp>
    </p:spTree>
    <p:extLst>
      <p:ext uri="{BB962C8B-B14F-4D97-AF65-F5344CB8AC3E}">
        <p14:creationId xmlns:p14="http://schemas.microsoft.com/office/powerpoint/2010/main" val="3041763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Conjunto de trabajo de un proceso</a:t>
            </a:r>
            <a:endParaRPr lang="es-ES" dirty="0"/>
          </a:p>
        </p:txBody>
      </p:sp>
      <p:sp>
        <p:nvSpPr>
          <p:cNvPr id="3" name="2 Marcador de contenido"/>
          <p:cNvSpPr>
            <a:spLocks noGrp="1"/>
          </p:cNvSpPr>
          <p:nvPr>
            <p:ph idx="1"/>
          </p:nvPr>
        </p:nvSpPr>
        <p:spPr/>
        <p:txBody>
          <a:bodyPr>
            <a:normAutofit fontScale="70000" lnSpcReduction="20000"/>
          </a:bodyPr>
          <a:lstStyle/>
          <a:p>
            <a:r>
              <a:rPr lang="es-ES" dirty="0"/>
              <a:t>C</a:t>
            </a:r>
            <a:r>
              <a:rPr lang="es-ES" dirty="0" smtClean="0"/>
              <a:t>onjunto corresponde al conjunto de páginas referenciadas por el programa durante un intervalo reciente de tiempo, dicho intervalo es una ventana cuyo tamaño depende del diseño. </a:t>
            </a:r>
          </a:p>
          <a:p>
            <a:r>
              <a:rPr lang="es-ES" dirty="0"/>
              <a:t>esta basado en </a:t>
            </a:r>
            <a:r>
              <a:rPr lang="es-ES" b="1" dirty="0"/>
              <a:t>el principio </a:t>
            </a:r>
            <a:r>
              <a:rPr lang="es-ES" b="1" dirty="0" smtClean="0"/>
              <a:t>de localidad</a:t>
            </a:r>
            <a:r>
              <a:rPr lang="es-ES" dirty="0"/>
              <a:t>:</a:t>
            </a:r>
          </a:p>
          <a:p>
            <a:r>
              <a:rPr lang="es-ES" dirty="0"/>
              <a:t>Del estudio del comportamiento de los programas, </a:t>
            </a:r>
            <a:r>
              <a:rPr lang="es-ES" dirty="0" smtClean="0"/>
              <a:t>se observa </a:t>
            </a:r>
            <a:r>
              <a:rPr lang="es-ES" dirty="0"/>
              <a:t>que existe una fuerte tendencia de los programas </a:t>
            </a:r>
            <a:r>
              <a:rPr lang="es-ES" dirty="0" smtClean="0"/>
              <a:t>a favorecer </a:t>
            </a:r>
            <a:r>
              <a:rPr lang="es-ES" dirty="0"/>
              <a:t>ciertos subconjuntos de sus espacios </a:t>
            </a:r>
            <a:r>
              <a:rPr lang="es-ES" dirty="0" smtClean="0"/>
              <a:t>de direcciones </a:t>
            </a:r>
            <a:r>
              <a:rPr lang="es-ES" dirty="0"/>
              <a:t>durante la ejecución. </a:t>
            </a:r>
            <a:endParaRPr lang="es-ES" dirty="0" smtClean="0"/>
          </a:p>
          <a:p>
            <a:pPr lvl="1"/>
            <a:r>
              <a:rPr lang="es-ES" dirty="0" smtClean="0"/>
              <a:t>A </a:t>
            </a:r>
            <a:r>
              <a:rPr lang="es-ES" dirty="0"/>
              <a:t>este fenómeno se </a:t>
            </a:r>
            <a:r>
              <a:rPr lang="es-ES" dirty="0" smtClean="0"/>
              <a:t>le conoce </a:t>
            </a:r>
            <a:r>
              <a:rPr lang="es-ES" dirty="0"/>
              <a:t>como </a:t>
            </a:r>
            <a:r>
              <a:rPr lang="es-ES" b="1" dirty="0"/>
              <a:t>localidad de referencia</a:t>
            </a:r>
            <a:r>
              <a:rPr lang="es-ES" dirty="0"/>
              <a:t>, y puede ser:</a:t>
            </a:r>
          </a:p>
          <a:p>
            <a:pPr lvl="2"/>
            <a:r>
              <a:rPr lang="es-ES" b="1" dirty="0" smtClean="0"/>
              <a:t>Localidad </a:t>
            </a:r>
            <a:r>
              <a:rPr lang="es-ES" b="1" dirty="0"/>
              <a:t>de referencia espacial</a:t>
            </a:r>
            <a:r>
              <a:rPr lang="es-ES" dirty="0"/>
              <a:t>: tendencia a </a:t>
            </a:r>
            <a:r>
              <a:rPr lang="es-ES" dirty="0" smtClean="0"/>
              <a:t>referenciar posiciones </a:t>
            </a:r>
            <a:r>
              <a:rPr lang="es-ES" dirty="0"/>
              <a:t>agrupadas (</a:t>
            </a:r>
            <a:r>
              <a:rPr lang="es-ES" dirty="0" err="1"/>
              <a:t>arrays</a:t>
            </a:r>
            <a:r>
              <a:rPr lang="es-ES" dirty="0"/>
              <a:t>)</a:t>
            </a:r>
          </a:p>
          <a:p>
            <a:pPr lvl="2"/>
            <a:r>
              <a:rPr lang="es-ES" b="1" dirty="0" smtClean="0"/>
              <a:t>Localidad </a:t>
            </a:r>
            <a:r>
              <a:rPr lang="es-ES" b="1" dirty="0"/>
              <a:t>de referencia temporal</a:t>
            </a:r>
            <a:r>
              <a:rPr lang="es-ES" dirty="0"/>
              <a:t>: tendencia a referenciar la </a:t>
            </a:r>
            <a:r>
              <a:rPr lang="es-ES" dirty="0" smtClean="0"/>
              <a:t>misma posición </a:t>
            </a:r>
            <a:r>
              <a:rPr lang="es-ES" dirty="0"/>
              <a:t>o grupo de posiciones varias veces durante </a:t>
            </a:r>
            <a:r>
              <a:rPr lang="es-ES" dirty="0" smtClean="0"/>
              <a:t>breves intervalos </a:t>
            </a:r>
            <a:r>
              <a:rPr lang="es-ES" dirty="0"/>
              <a:t>de tiempo (bucles)</a:t>
            </a:r>
          </a:p>
          <a:p>
            <a:pPr lvl="1"/>
            <a:r>
              <a:rPr lang="es-ES" dirty="0" smtClean="0"/>
              <a:t>Una </a:t>
            </a:r>
            <a:r>
              <a:rPr lang="es-ES" b="1" dirty="0"/>
              <a:t>localidad </a:t>
            </a:r>
            <a:r>
              <a:rPr lang="es-ES" dirty="0"/>
              <a:t>es un pequeño grupo de páginas </a:t>
            </a:r>
            <a:r>
              <a:rPr lang="es-ES" dirty="0" smtClean="0"/>
              <a:t>no necesariamente </a:t>
            </a:r>
            <a:r>
              <a:rPr lang="es-ES" dirty="0"/>
              <a:t>adyacentes a las cuales aluden la </a:t>
            </a:r>
            <a:r>
              <a:rPr lang="es-ES" dirty="0" smtClean="0"/>
              <a:t>mayoría de </a:t>
            </a:r>
            <a:r>
              <a:rPr lang="es-ES" dirty="0"/>
              <a:t>las referencias a memoria durante un periodo de tiempo</a:t>
            </a:r>
            <a:endParaRPr lang="es-ES" dirty="0" smtClean="0"/>
          </a:p>
        </p:txBody>
      </p:sp>
    </p:spTree>
    <p:extLst>
      <p:ext uri="{BB962C8B-B14F-4D97-AF65-F5344CB8AC3E}">
        <p14:creationId xmlns:p14="http://schemas.microsoft.com/office/powerpoint/2010/main" val="1635853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457200" y="1600201"/>
            <a:ext cx="8229600" cy="892696"/>
          </a:xfrm>
        </p:spPr>
        <p:txBody>
          <a:bodyPr/>
          <a:lstStyle/>
          <a:p>
            <a:endParaRPr lang="es-E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315" y="2060848"/>
            <a:ext cx="8001000" cy="4543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5332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Conjunto d </a:t>
            </a:r>
            <a:r>
              <a:rPr lang="es-ES" dirty="0" err="1" smtClean="0"/>
              <a:t>etrabajo</a:t>
            </a:r>
            <a:endParaRPr lang="es-ES" dirty="0"/>
          </a:p>
        </p:txBody>
      </p:sp>
      <p:sp>
        <p:nvSpPr>
          <p:cNvPr id="3" name="2 Marcador de contenido"/>
          <p:cNvSpPr>
            <a:spLocks noGrp="1"/>
          </p:cNvSpPr>
          <p:nvPr>
            <p:ph idx="1"/>
          </p:nvPr>
        </p:nvSpPr>
        <p:spPr>
          <a:xfrm>
            <a:off x="457200" y="1600201"/>
            <a:ext cx="8229600" cy="892696"/>
          </a:xfrm>
        </p:spPr>
        <p:txBody>
          <a:bodyPr/>
          <a:lstStyle/>
          <a:p>
            <a:endParaRPr lang="es-E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628800"/>
            <a:ext cx="7301632" cy="49862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8061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Reemplazamiento de páginas</a:t>
            </a:r>
            <a:endParaRPr lang="es-ES" dirty="0"/>
          </a:p>
        </p:txBody>
      </p:sp>
      <p:sp>
        <p:nvSpPr>
          <p:cNvPr id="3" name="2 Marcador de contenido"/>
          <p:cNvSpPr>
            <a:spLocks noGrp="1"/>
          </p:cNvSpPr>
          <p:nvPr>
            <p:ph idx="1"/>
          </p:nvPr>
        </p:nvSpPr>
        <p:spPr/>
        <p:txBody>
          <a:bodyPr>
            <a:normAutofit fontScale="92500" lnSpcReduction="20000"/>
          </a:bodyPr>
          <a:lstStyle/>
          <a:p>
            <a:r>
              <a:rPr lang="es-ES" dirty="0" smtClean="0"/>
              <a:t>consiste en seleccionar una página k cargada en un marco j de memoria principal para ser reemplazada por la página i a la que hacía referencia la dirección virtual que produjo el fallo de página.</a:t>
            </a:r>
          </a:p>
          <a:p>
            <a:r>
              <a:rPr lang="es-ES" dirty="0"/>
              <a:t>el término </a:t>
            </a:r>
            <a:r>
              <a:rPr lang="es-ES" i="1" dirty="0" smtClean="0"/>
              <a:t>conjunto de </a:t>
            </a:r>
            <a:r>
              <a:rPr lang="es-ES" i="1" dirty="0"/>
              <a:t>marcos </a:t>
            </a:r>
            <a:r>
              <a:rPr lang="es-ES" i="1" dirty="0" smtClean="0"/>
              <a:t>candidatos</a:t>
            </a:r>
          </a:p>
          <a:p>
            <a:pPr lvl="1"/>
            <a:r>
              <a:rPr lang="es-ES" dirty="0" smtClean="0"/>
              <a:t>hace </a:t>
            </a:r>
            <a:r>
              <a:rPr lang="es-ES" dirty="0"/>
              <a:t>referencia a los marcos de memoria principal donde se </a:t>
            </a:r>
            <a:r>
              <a:rPr lang="es-ES" dirty="0" smtClean="0"/>
              <a:t>encuentran almacenadas </a:t>
            </a:r>
            <a:r>
              <a:rPr lang="es-ES" dirty="0"/>
              <a:t>las páginas candidatas</a:t>
            </a:r>
            <a:r>
              <a:rPr lang="es-ES" dirty="0" smtClean="0"/>
              <a:t>.</a:t>
            </a:r>
          </a:p>
          <a:p>
            <a:r>
              <a:rPr lang="es-ES" i="1" dirty="0" smtClean="0"/>
              <a:t>estrategia </a:t>
            </a:r>
            <a:r>
              <a:rPr lang="es-ES" i="1" dirty="0"/>
              <a:t>de </a:t>
            </a:r>
            <a:r>
              <a:rPr lang="es-ES" i="1" dirty="0" smtClean="0"/>
              <a:t>reemplazamiento de </a:t>
            </a:r>
            <a:r>
              <a:rPr lang="es-ES" i="1" dirty="0"/>
              <a:t>páginas </a:t>
            </a:r>
            <a:r>
              <a:rPr lang="es-ES" i="1" dirty="0" smtClean="0"/>
              <a:t>local</a:t>
            </a:r>
          </a:p>
          <a:p>
            <a:r>
              <a:rPr lang="es-ES" i="1" dirty="0"/>
              <a:t>estrategia de reemplazamiento de páginas global</a:t>
            </a:r>
            <a:endParaRPr lang="es-ES" dirty="0"/>
          </a:p>
        </p:txBody>
      </p:sp>
    </p:spTree>
    <p:extLst>
      <p:ext uri="{BB962C8B-B14F-4D97-AF65-F5344CB8AC3E}">
        <p14:creationId xmlns:p14="http://schemas.microsoft.com/office/powerpoint/2010/main" val="2698244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Anomalía de </a:t>
            </a:r>
            <a:r>
              <a:rPr lang="es-ES" dirty="0" err="1" smtClean="0"/>
              <a:t>belady</a:t>
            </a:r>
            <a:endParaRPr lang="es-ES" dirty="0"/>
          </a:p>
        </p:txBody>
      </p:sp>
      <p:sp>
        <p:nvSpPr>
          <p:cNvPr id="3" name="2 Marcador de contenido"/>
          <p:cNvSpPr>
            <a:spLocks noGrp="1"/>
          </p:cNvSpPr>
          <p:nvPr>
            <p:ph idx="1"/>
          </p:nvPr>
        </p:nvSpPr>
        <p:spPr>
          <a:xfrm>
            <a:off x="457200" y="1600201"/>
            <a:ext cx="8229600" cy="1108720"/>
          </a:xfrm>
        </p:spPr>
        <p:txBody>
          <a:bodyPr/>
          <a:lstStyle/>
          <a:p>
            <a:r>
              <a:rPr lang="es-ES" dirty="0" smtClean="0"/>
              <a:t>Algoritmos de pila no la tienen</a:t>
            </a:r>
            <a:endParaRPr lang="es-E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9988" y="2543175"/>
            <a:ext cx="5791200" cy="4314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7972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Algoritmo de reemplazamiento óptimo</a:t>
            </a:r>
            <a:endParaRPr lang="es-ES" dirty="0"/>
          </a:p>
        </p:txBody>
      </p:sp>
      <p:sp>
        <p:nvSpPr>
          <p:cNvPr id="3" name="2 Marcador de contenido"/>
          <p:cNvSpPr>
            <a:spLocks noGrp="1"/>
          </p:cNvSpPr>
          <p:nvPr>
            <p:ph idx="1"/>
          </p:nvPr>
        </p:nvSpPr>
        <p:spPr>
          <a:xfrm>
            <a:off x="457200" y="1600201"/>
            <a:ext cx="8229600" cy="1108720"/>
          </a:xfrm>
        </p:spPr>
        <p:txBody>
          <a:bodyPr>
            <a:normAutofit fontScale="62500" lnSpcReduction="20000"/>
          </a:bodyPr>
          <a:lstStyle/>
          <a:p>
            <a:r>
              <a:rPr lang="es-ES" dirty="0" smtClean="0"/>
              <a:t>El algoritmo de reemplazamiento óptimo selecciona para ser reemplazada aquella página del conjunto de páginas candidatas a ser reemplazadas que tardará más en volver a ser referenciada por una dirección virtual.</a:t>
            </a:r>
            <a:endParaRPr lang="es-E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112" y="4106594"/>
            <a:ext cx="8486775"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89838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6331" y="116632"/>
            <a:ext cx="8229600" cy="648072"/>
          </a:xfrm>
        </p:spPr>
        <p:txBody>
          <a:bodyPr>
            <a:normAutofit fontScale="90000"/>
          </a:bodyPr>
          <a:lstStyle/>
          <a:p>
            <a:r>
              <a:rPr lang="es-ES" dirty="0" smtClean="0"/>
              <a:t>Algoritmo de reemplazamiento LRU</a:t>
            </a:r>
            <a:endParaRPr lang="es-ES" dirty="0"/>
          </a:p>
        </p:txBody>
      </p:sp>
      <p:sp>
        <p:nvSpPr>
          <p:cNvPr id="3" name="2 Marcador de contenido"/>
          <p:cNvSpPr>
            <a:spLocks noGrp="1"/>
          </p:cNvSpPr>
          <p:nvPr>
            <p:ph idx="1"/>
          </p:nvPr>
        </p:nvSpPr>
        <p:spPr>
          <a:xfrm>
            <a:off x="457200" y="836712"/>
            <a:ext cx="8229600" cy="2088232"/>
          </a:xfrm>
        </p:spPr>
        <p:txBody>
          <a:bodyPr>
            <a:normAutofit fontScale="47500" lnSpcReduction="20000"/>
          </a:bodyPr>
          <a:lstStyle/>
          <a:p>
            <a:r>
              <a:rPr lang="es-ES" dirty="0" smtClean="0"/>
              <a:t>El algoritmo de reemplazamiento de la página usada menos recientemente o algoritmo de reemplazamiento LRU (</a:t>
            </a:r>
            <a:r>
              <a:rPr lang="es-ES" dirty="0" err="1" smtClean="0"/>
              <a:t>Least</a:t>
            </a:r>
            <a:r>
              <a:rPr lang="es-ES" dirty="0" smtClean="0"/>
              <a:t> </a:t>
            </a:r>
            <a:r>
              <a:rPr lang="es-ES" dirty="0" err="1" smtClean="0"/>
              <a:t>Recently</a:t>
            </a:r>
            <a:r>
              <a:rPr lang="es-ES" dirty="0" smtClean="0"/>
              <a:t> </a:t>
            </a:r>
            <a:r>
              <a:rPr lang="es-ES" dirty="0" err="1" smtClean="0"/>
              <a:t>Used</a:t>
            </a:r>
            <a:r>
              <a:rPr lang="es-ES" dirty="0" smtClean="0"/>
              <a:t>) selecciona para ser reemplazada aquella página del conjunto de páginas candidatas a ser reemplazadas que lleva más tiempo sin ser referenciada</a:t>
            </a:r>
          </a:p>
          <a:p>
            <a:r>
              <a:rPr lang="es-ES" dirty="0"/>
              <a:t>Dos posibles realizaciones:</a:t>
            </a:r>
          </a:p>
          <a:p>
            <a:pPr lvl="1"/>
            <a:r>
              <a:rPr lang="es-ES" dirty="0" smtClean="0"/>
              <a:t>Mediante </a:t>
            </a:r>
            <a:r>
              <a:rPr lang="es-ES" dirty="0"/>
              <a:t>una pila que mantiene los números de las páginas, cada </a:t>
            </a:r>
            <a:r>
              <a:rPr lang="es-ES" dirty="0" smtClean="0"/>
              <a:t>vez que </a:t>
            </a:r>
            <a:r>
              <a:rPr lang="es-ES" dirty="0"/>
              <a:t>una página se referencia, su número se elimina de la pila y </a:t>
            </a:r>
            <a:r>
              <a:rPr lang="es-ES" dirty="0" smtClean="0"/>
              <a:t>se coloca </a:t>
            </a:r>
            <a:r>
              <a:rPr lang="es-ES" dirty="0"/>
              <a:t>en la cumbre de la misma. De esta forma, en la parte superior </a:t>
            </a:r>
            <a:r>
              <a:rPr lang="es-ES" dirty="0" smtClean="0"/>
              <a:t>dela </a:t>
            </a:r>
            <a:r>
              <a:rPr lang="es-ES" dirty="0"/>
              <a:t>pila se tiene siempre el número de la última página usada y en </a:t>
            </a:r>
            <a:r>
              <a:rPr lang="es-ES" dirty="0" smtClean="0"/>
              <a:t>el fondo </a:t>
            </a:r>
            <a:r>
              <a:rPr lang="es-ES" dirty="0"/>
              <a:t>el de la página que hace más tiempo que se usó</a:t>
            </a:r>
          </a:p>
          <a:p>
            <a:pPr lvl="1"/>
            <a:r>
              <a:rPr lang="es-ES" dirty="0" smtClean="0"/>
              <a:t>Mediante </a:t>
            </a:r>
            <a:r>
              <a:rPr lang="es-ES" dirty="0"/>
              <a:t>registros contadores</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81" y="2996952"/>
            <a:ext cx="8572500" cy="3609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3678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Autofit/>
          </a:bodyPr>
          <a:lstStyle/>
          <a:p>
            <a:r>
              <a:rPr lang="es-ES" sz="2400" dirty="0" smtClean="0"/>
              <a:t>Algoritmo de reemplazamiento mediante envejecimiento</a:t>
            </a:r>
            <a:endParaRPr lang="es-ES" sz="2400" dirty="0"/>
          </a:p>
        </p:txBody>
      </p:sp>
      <p:sp>
        <p:nvSpPr>
          <p:cNvPr id="3" name="2 Marcador de contenido"/>
          <p:cNvSpPr>
            <a:spLocks noGrp="1"/>
          </p:cNvSpPr>
          <p:nvPr>
            <p:ph idx="1"/>
          </p:nvPr>
        </p:nvSpPr>
        <p:spPr>
          <a:xfrm>
            <a:off x="395536" y="908720"/>
            <a:ext cx="8496944" cy="2376264"/>
          </a:xfrm>
        </p:spPr>
        <p:txBody>
          <a:bodyPr>
            <a:normAutofit fontScale="55000" lnSpcReduction="20000"/>
          </a:bodyPr>
          <a:lstStyle/>
          <a:p>
            <a:r>
              <a:rPr lang="es-ES" dirty="0"/>
              <a:t>S</a:t>
            </a:r>
            <a:r>
              <a:rPr lang="es-ES" dirty="0" smtClean="0"/>
              <a:t>e asigna un registro de desplazamiento software de n bits a cada página cargada en memoria principal.</a:t>
            </a:r>
          </a:p>
          <a:p>
            <a:r>
              <a:rPr lang="es-ES" dirty="0"/>
              <a:t>El registro se inicializa a </a:t>
            </a:r>
            <a:r>
              <a:rPr lang="es-ES" dirty="0" smtClean="0"/>
              <a:t>0 </a:t>
            </a:r>
            <a:r>
              <a:rPr lang="es-ES" dirty="0"/>
              <a:t>cuando la página es cargada en memoria. </a:t>
            </a:r>
            <a:endParaRPr lang="es-ES" dirty="0" smtClean="0"/>
          </a:p>
          <a:p>
            <a:pPr lvl="1"/>
            <a:r>
              <a:rPr lang="es-ES" dirty="0" smtClean="0"/>
              <a:t>Cada cierto tiempo </a:t>
            </a:r>
            <a:r>
              <a:rPr lang="es-ES" dirty="0"/>
              <a:t>T preestablecido, el sistema operativo desplaza un bit a la derecha el contenido del </a:t>
            </a:r>
            <a:r>
              <a:rPr lang="es-ES" dirty="0" smtClean="0"/>
              <a:t>registro asignado </a:t>
            </a:r>
            <a:r>
              <a:rPr lang="es-ES" dirty="0"/>
              <a:t>a cada página cargando el bit referenciada en el bit más significativo de cada registro</a:t>
            </a:r>
            <a:r>
              <a:rPr lang="es-ES" dirty="0" smtClean="0"/>
              <a:t>.</a:t>
            </a:r>
          </a:p>
          <a:p>
            <a:pPr lvl="1"/>
            <a:r>
              <a:rPr lang="es-ES" dirty="0" smtClean="0"/>
              <a:t> Además pone </a:t>
            </a:r>
            <a:r>
              <a:rPr lang="es-ES" dirty="0"/>
              <a:t>a 0</a:t>
            </a:r>
            <a:r>
              <a:rPr lang="es-ES" dirty="0" smtClean="0"/>
              <a:t> </a:t>
            </a:r>
            <a:r>
              <a:rPr lang="es-ES" dirty="0"/>
              <a:t>el bit referenciada de cada página</a:t>
            </a:r>
            <a:r>
              <a:rPr lang="es-ES" dirty="0" smtClean="0"/>
              <a:t>.</a:t>
            </a:r>
          </a:p>
          <a:p>
            <a:r>
              <a:rPr lang="es-ES" dirty="0"/>
              <a:t>La página que se selecciona para ser reemplazada es aquella cuyo registro de desplazamiento </a:t>
            </a:r>
            <a:r>
              <a:rPr lang="es-ES" dirty="0" smtClean="0"/>
              <a:t>contiene el </a:t>
            </a:r>
            <a:r>
              <a:rPr lang="es-ES" dirty="0"/>
              <a:t>número binario más pequeño, ya que será la página menos usada recientemente.</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953523"/>
            <a:ext cx="5951240" cy="3688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099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2074"/>
          </a:xfrm>
        </p:spPr>
        <p:txBody>
          <a:bodyPr>
            <a:normAutofit fontScale="90000"/>
          </a:bodyPr>
          <a:lstStyle/>
          <a:p>
            <a:r>
              <a:rPr lang="es-ES" dirty="0" smtClean="0"/>
              <a:t>Memoria virtual</a:t>
            </a:r>
            <a:endParaRPr lang="es-ES" dirty="0"/>
          </a:p>
        </p:txBody>
      </p:sp>
      <p:sp>
        <p:nvSpPr>
          <p:cNvPr id="3" name="2 Marcador de contenido"/>
          <p:cNvSpPr>
            <a:spLocks noGrp="1"/>
          </p:cNvSpPr>
          <p:nvPr>
            <p:ph idx="1"/>
          </p:nvPr>
        </p:nvSpPr>
        <p:spPr>
          <a:xfrm>
            <a:off x="539552" y="908720"/>
            <a:ext cx="8229600" cy="5328592"/>
          </a:xfrm>
        </p:spPr>
        <p:txBody>
          <a:bodyPr>
            <a:normAutofit fontScale="55000" lnSpcReduction="20000"/>
          </a:bodyPr>
          <a:lstStyle/>
          <a:p>
            <a:r>
              <a:rPr lang="es-ES" dirty="0" smtClean="0"/>
              <a:t>Es un esquema de gestión de memoria en donde puede que sólo una parte del espacio de direcciones virtuales de un proceso residente sea cargada realmente en memoria física</a:t>
            </a:r>
          </a:p>
          <a:p>
            <a:pPr lvl="1"/>
            <a:r>
              <a:rPr lang="es-ES" dirty="0" smtClean="0"/>
              <a:t>La memoria virtual permite la ejecución de procesos parcialmente cargados</a:t>
            </a:r>
          </a:p>
          <a:p>
            <a:r>
              <a:rPr lang="es-ES" dirty="0" smtClean="0"/>
              <a:t>Esto se consigue manteniendo una imagen del espacio de direcciones virtuales completo de un proceso en memoria secundaria, y trayendo a memoria principal parte de esa imagen cuando sea necesaria. La elección de que sección traer, cuando y donde es efectuada por el </a:t>
            </a:r>
            <a:r>
              <a:rPr lang="es-ES" dirty="0" err="1" smtClean="0"/>
              <a:t>s.o</a:t>
            </a:r>
            <a:r>
              <a:rPr lang="es-ES" dirty="0" smtClean="0"/>
              <a:t>.</a:t>
            </a:r>
          </a:p>
          <a:p>
            <a:r>
              <a:rPr lang="es-ES" dirty="0"/>
              <a:t>La memoria virtual puede implementarse como </a:t>
            </a:r>
            <a:r>
              <a:rPr lang="es-ES" dirty="0" smtClean="0"/>
              <a:t>extensión de </a:t>
            </a:r>
            <a:r>
              <a:rPr lang="es-ES" dirty="0"/>
              <a:t>la gestión de memoria paginada, segmentada o </a:t>
            </a:r>
            <a:r>
              <a:rPr lang="es-ES" dirty="0" smtClean="0"/>
              <a:t>como una </a:t>
            </a:r>
            <a:r>
              <a:rPr lang="es-ES" dirty="0"/>
              <a:t>combinación de ambas</a:t>
            </a:r>
          </a:p>
          <a:p>
            <a:r>
              <a:rPr lang="es-ES" dirty="0" smtClean="0"/>
              <a:t>La </a:t>
            </a:r>
            <a:r>
              <a:rPr lang="es-ES" dirty="0"/>
              <a:t>tarea adicional del hardware de traducción </a:t>
            </a:r>
            <a:r>
              <a:rPr lang="es-ES" dirty="0" smtClean="0"/>
              <a:t>de direcciones </a:t>
            </a:r>
            <a:r>
              <a:rPr lang="es-ES" dirty="0"/>
              <a:t>en sistemas virtuales es detectar si el </a:t>
            </a:r>
            <a:r>
              <a:rPr lang="es-ES" dirty="0" smtClean="0"/>
              <a:t>elemento referenciado </a:t>
            </a:r>
            <a:r>
              <a:rPr lang="es-ES" dirty="0"/>
              <a:t>esta en memoria real o no. </a:t>
            </a:r>
            <a:endParaRPr lang="es-ES" dirty="0" smtClean="0"/>
          </a:p>
          <a:p>
            <a:pPr lvl="1"/>
            <a:r>
              <a:rPr lang="es-ES" dirty="0" smtClean="0"/>
              <a:t>Para </a:t>
            </a:r>
            <a:r>
              <a:rPr lang="es-ES" dirty="0"/>
              <a:t>ello se </a:t>
            </a:r>
            <a:r>
              <a:rPr lang="es-ES" dirty="0" smtClean="0"/>
              <a:t>añade </a:t>
            </a:r>
            <a:r>
              <a:rPr lang="es-ES" b="1" dirty="0" smtClean="0"/>
              <a:t>un </a:t>
            </a:r>
            <a:r>
              <a:rPr lang="es-ES" b="1" dirty="0"/>
              <a:t>bit de presencia, </a:t>
            </a:r>
            <a:r>
              <a:rPr lang="es-ES" dirty="0"/>
              <a:t>a cada entrada de la TP (en el </a:t>
            </a:r>
            <a:r>
              <a:rPr lang="es-ES" dirty="0" smtClean="0"/>
              <a:t>caso de </a:t>
            </a:r>
            <a:r>
              <a:rPr lang="es-ES" dirty="0"/>
              <a:t>gestión paginada</a:t>
            </a:r>
            <a:r>
              <a:rPr lang="es-ES" dirty="0" smtClean="0"/>
              <a:t>)</a:t>
            </a:r>
          </a:p>
          <a:p>
            <a:r>
              <a:rPr lang="es-ES" dirty="0"/>
              <a:t>En el caso de que en el momento de la traducción el </a:t>
            </a:r>
            <a:r>
              <a:rPr lang="es-ES" dirty="0" smtClean="0"/>
              <a:t>bit este </a:t>
            </a:r>
            <a:r>
              <a:rPr lang="es-ES" dirty="0"/>
              <a:t>a cero, el hardware genera una excepción </a:t>
            </a:r>
            <a:r>
              <a:rPr lang="es-ES" dirty="0" smtClean="0"/>
              <a:t>por elemento </a:t>
            </a:r>
            <a:r>
              <a:rPr lang="es-ES" dirty="0"/>
              <a:t>ausente para anunciar el hecho al </a:t>
            </a:r>
            <a:r>
              <a:rPr lang="es-ES" dirty="0" err="1"/>
              <a:t>s.o</a:t>
            </a:r>
            <a:r>
              <a:rPr lang="es-ES" dirty="0"/>
              <a:t>. </a:t>
            </a:r>
            <a:endParaRPr lang="es-ES" dirty="0" smtClean="0"/>
          </a:p>
          <a:p>
            <a:pPr lvl="1"/>
            <a:r>
              <a:rPr lang="es-ES" dirty="0" smtClean="0"/>
              <a:t>A esta excepción </a:t>
            </a:r>
            <a:r>
              <a:rPr lang="es-ES" dirty="0"/>
              <a:t>se denomina </a:t>
            </a:r>
            <a:r>
              <a:rPr lang="es-ES" b="1" dirty="0"/>
              <a:t>fallo de página</a:t>
            </a:r>
          </a:p>
          <a:p>
            <a:r>
              <a:rPr lang="es-ES" dirty="0" smtClean="0"/>
              <a:t>Por </a:t>
            </a:r>
            <a:r>
              <a:rPr lang="es-ES" dirty="0"/>
              <a:t>lo tanto el fallo de página se produce cuando en la </a:t>
            </a:r>
            <a:r>
              <a:rPr lang="es-ES" dirty="0" smtClean="0"/>
              <a:t>tabla de </a:t>
            </a:r>
            <a:r>
              <a:rPr lang="es-ES" dirty="0"/>
              <a:t>páginas del proceso no hay asociado un marco </a:t>
            </a:r>
            <a:r>
              <a:rPr lang="es-ES" dirty="0" smtClean="0"/>
              <a:t>de página </a:t>
            </a:r>
            <a:r>
              <a:rPr lang="es-ES" dirty="0"/>
              <a:t>a la página que se quiere acceder</a:t>
            </a:r>
          </a:p>
        </p:txBody>
      </p:sp>
    </p:spTree>
    <p:extLst>
      <p:ext uri="{BB962C8B-B14F-4D97-AF65-F5344CB8AC3E}">
        <p14:creationId xmlns:p14="http://schemas.microsoft.com/office/powerpoint/2010/main" val="3434821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fontScale="90000"/>
          </a:bodyPr>
          <a:lstStyle/>
          <a:p>
            <a:r>
              <a:rPr lang="es-ES" dirty="0" smtClean="0"/>
              <a:t>Algoritmo de reemplazamiento FIFO</a:t>
            </a:r>
            <a:endParaRPr lang="es-ES" dirty="0"/>
          </a:p>
        </p:txBody>
      </p:sp>
      <p:sp>
        <p:nvSpPr>
          <p:cNvPr id="3" name="2 Marcador de contenido"/>
          <p:cNvSpPr>
            <a:spLocks noGrp="1"/>
          </p:cNvSpPr>
          <p:nvPr>
            <p:ph idx="1"/>
          </p:nvPr>
        </p:nvSpPr>
        <p:spPr>
          <a:xfrm>
            <a:off x="467544" y="908720"/>
            <a:ext cx="8229600" cy="1800200"/>
          </a:xfrm>
        </p:spPr>
        <p:txBody>
          <a:bodyPr>
            <a:normAutofit fontScale="55000" lnSpcReduction="20000"/>
          </a:bodyPr>
          <a:lstStyle/>
          <a:p>
            <a:r>
              <a:rPr lang="es-ES" dirty="0"/>
              <a:t>S</a:t>
            </a:r>
            <a:r>
              <a:rPr lang="es-ES" dirty="0" smtClean="0"/>
              <a:t>e sustituye la página que lleva más tiempo en memoria. En realidad, no es necesario guardar el tiempo de entrada, ya que se puede crear una cola, según el orden de entrada, con todas las páginas de la memoria, cuando hay que sustituir una página, se elige la primera de la cola y la que se trae se inserta al final de la cola.</a:t>
            </a:r>
          </a:p>
          <a:p>
            <a:r>
              <a:rPr lang="es-ES" dirty="0" smtClean="0"/>
              <a:t>Sufre la anomalía de </a:t>
            </a:r>
            <a:r>
              <a:rPr lang="es-ES" dirty="0" err="1" smtClean="0"/>
              <a:t>Belady</a:t>
            </a:r>
            <a:r>
              <a:rPr lang="es-ES" dirty="0" smtClean="0"/>
              <a:t> que consiste en que aumentan los fallos de página al aumentar el número de marcos de página para asignación</a:t>
            </a:r>
            <a:endParaRPr lang="es-E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924944"/>
            <a:ext cx="8391525" cy="3790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0063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fontScale="90000"/>
          </a:bodyPr>
          <a:lstStyle/>
          <a:p>
            <a:r>
              <a:rPr lang="es-ES" sz="2800" dirty="0" smtClean="0"/>
              <a:t>Algoritmo de reemplazamiento de la segunda oportunidad (algoritmo del reloj)</a:t>
            </a:r>
            <a:endParaRPr lang="es-ES" sz="2800" dirty="0"/>
          </a:p>
        </p:txBody>
      </p:sp>
      <p:sp>
        <p:nvSpPr>
          <p:cNvPr id="3" name="2 Marcador de contenido"/>
          <p:cNvSpPr>
            <a:spLocks noGrp="1"/>
          </p:cNvSpPr>
          <p:nvPr>
            <p:ph idx="1"/>
          </p:nvPr>
        </p:nvSpPr>
        <p:spPr>
          <a:xfrm>
            <a:off x="251520" y="980728"/>
            <a:ext cx="8640960" cy="2448272"/>
          </a:xfrm>
        </p:spPr>
        <p:txBody>
          <a:bodyPr>
            <a:normAutofit fontScale="47500" lnSpcReduction="20000"/>
          </a:bodyPr>
          <a:lstStyle/>
          <a:p>
            <a:r>
              <a:rPr lang="es-ES" dirty="0"/>
              <a:t>E</a:t>
            </a:r>
            <a:r>
              <a:rPr lang="es-ES" dirty="0" smtClean="0"/>
              <a:t>s una variante del algoritmo FIFO que busca la página que lleva más tiempo cargada en memoria y no ha sido referenciada recientemente</a:t>
            </a:r>
          </a:p>
          <a:p>
            <a:r>
              <a:rPr lang="es-ES" dirty="0"/>
              <a:t>Cada vez que el procesador </a:t>
            </a:r>
            <a:r>
              <a:rPr lang="es-ES" dirty="0" smtClean="0"/>
              <a:t>referencia a </a:t>
            </a:r>
            <a:r>
              <a:rPr lang="es-ES" dirty="0"/>
              <a:t>una dirección virtual contenida en una página </a:t>
            </a:r>
            <a:r>
              <a:rPr lang="es-ES" i="1" dirty="0"/>
              <a:t>i, </a:t>
            </a:r>
            <a:r>
              <a:rPr lang="es-ES" dirty="0"/>
              <a:t>el bit referenciada de la entrada </a:t>
            </a:r>
            <a:r>
              <a:rPr lang="es-ES" i="1" dirty="0"/>
              <a:t>i </a:t>
            </a:r>
            <a:r>
              <a:rPr lang="es-ES" dirty="0"/>
              <a:t>de la tabla de </a:t>
            </a:r>
            <a:r>
              <a:rPr lang="es-ES" dirty="0" smtClean="0"/>
              <a:t>página del </a:t>
            </a:r>
            <a:r>
              <a:rPr lang="es-ES" dirty="0"/>
              <a:t>proceso en ejecución es activado </a:t>
            </a:r>
            <a:r>
              <a:rPr lang="es-ES" i="1" dirty="0"/>
              <a:t>(r </a:t>
            </a:r>
            <a:r>
              <a:rPr lang="es-ES" dirty="0"/>
              <a:t>= 1).</a:t>
            </a:r>
          </a:p>
          <a:p>
            <a:r>
              <a:rPr lang="es-ES" dirty="0" smtClean="0"/>
              <a:t>Busca </a:t>
            </a:r>
            <a:r>
              <a:rPr lang="es-ES" dirty="0"/>
              <a:t>la página que lleva más tiempo cargada en memoria y no ha sido referenciada recientemente.</a:t>
            </a:r>
          </a:p>
          <a:p>
            <a:r>
              <a:rPr lang="es-ES" dirty="0"/>
              <a:t>Básicamente este algoritmo consulta el bit referenciada </a:t>
            </a:r>
            <a:r>
              <a:rPr lang="es-ES" i="1" dirty="0"/>
              <a:t>(r) </a:t>
            </a:r>
            <a:r>
              <a:rPr lang="es-ES" dirty="0"/>
              <a:t>de la página que se encuentra al </a:t>
            </a:r>
            <a:r>
              <a:rPr lang="es-ES" dirty="0" smtClean="0"/>
              <a:t>principio de </a:t>
            </a:r>
            <a:r>
              <a:rPr lang="es-ES" dirty="0"/>
              <a:t>la cola FIFO. </a:t>
            </a:r>
            <a:endParaRPr lang="es-ES" dirty="0" smtClean="0"/>
          </a:p>
          <a:p>
            <a:pPr lvl="1"/>
            <a:r>
              <a:rPr lang="es-ES" dirty="0" smtClean="0"/>
              <a:t>Si </a:t>
            </a:r>
            <a:r>
              <a:rPr lang="es-ES" i="1" dirty="0"/>
              <a:t>r </a:t>
            </a:r>
            <a:r>
              <a:rPr lang="es-ES" dirty="0"/>
              <a:t>= O; entonces la página es seleccionada para ser reemplazada y el algoritmo finaliza.</a:t>
            </a:r>
          </a:p>
          <a:p>
            <a:pPr lvl="1"/>
            <a:r>
              <a:rPr lang="es-ES" dirty="0"/>
              <a:t>Por el contrario, si </a:t>
            </a:r>
            <a:r>
              <a:rPr lang="es-ES" i="1" dirty="0"/>
              <a:t>r </a:t>
            </a:r>
            <a:r>
              <a:rPr lang="es-ES" dirty="0"/>
              <a:t>= 1 entonces el algoritmo pone el bit a O y coloca el número de la página </a:t>
            </a:r>
            <a:r>
              <a:rPr lang="es-ES" dirty="0" smtClean="0"/>
              <a:t>al de </a:t>
            </a:r>
            <a:r>
              <a:rPr lang="es-ES" dirty="0"/>
              <a:t>la cola, es decir, se le da una segunda oportunidad.</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6408" y="3100734"/>
            <a:ext cx="6000378" cy="3627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2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rmAutofit fontScale="90000"/>
          </a:bodyPr>
          <a:lstStyle/>
          <a:p>
            <a:r>
              <a:rPr lang="es-ES" dirty="0" smtClean="0"/>
              <a:t>Segunda oportunidad o Reloj</a:t>
            </a:r>
            <a:endParaRPr lang="es-ES" dirty="0"/>
          </a:p>
        </p:txBody>
      </p:sp>
      <p:sp>
        <p:nvSpPr>
          <p:cNvPr id="3" name="2 Marcador de contenido"/>
          <p:cNvSpPr>
            <a:spLocks noGrp="1"/>
          </p:cNvSpPr>
          <p:nvPr>
            <p:ph idx="1"/>
          </p:nvPr>
        </p:nvSpPr>
        <p:spPr>
          <a:xfrm>
            <a:off x="395536" y="836712"/>
            <a:ext cx="3240360" cy="4608512"/>
          </a:xfrm>
        </p:spPr>
        <p:txBody>
          <a:bodyPr>
            <a:normAutofit fontScale="70000" lnSpcReduction="20000"/>
          </a:bodyPr>
          <a:lstStyle/>
          <a:p>
            <a:r>
              <a:rPr lang="es-ES" dirty="0" smtClean="0"/>
              <a:t>es </a:t>
            </a:r>
            <a:r>
              <a:rPr lang="es-ES" dirty="0"/>
              <a:t>una cola circular, con un </a:t>
            </a:r>
            <a:r>
              <a:rPr lang="es-ES" dirty="0" smtClean="0"/>
              <a:t>puntero que </a:t>
            </a:r>
            <a:r>
              <a:rPr lang="es-ES" dirty="0"/>
              <a:t>indica cual es la página que se sustituirá a </a:t>
            </a:r>
            <a:r>
              <a:rPr lang="es-ES" dirty="0" smtClean="0"/>
              <a:t>continuación</a:t>
            </a:r>
            <a:r>
              <a:rPr lang="es-ES" dirty="0"/>
              <a:t>, </a:t>
            </a:r>
            <a:r>
              <a:rPr lang="es-ES" dirty="0" smtClean="0"/>
              <a:t>cuando se </a:t>
            </a:r>
            <a:r>
              <a:rPr lang="es-ES" dirty="0"/>
              <a:t>necesita un marco de página el puntero avanza hasta </a:t>
            </a:r>
            <a:r>
              <a:rPr lang="es-ES" dirty="0" smtClean="0"/>
              <a:t>que encuentra </a:t>
            </a:r>
            <a:r>
              <a:rPr lang="es-ES" dirty="0"/>
              <a:t>una página con un bit de referencia a cero, según </a:t>
            </a:r>
            <a:r>
              <a:rPr lang="es-ES" dirty="0" smtClean="0"/>
              <a:t>avanza el </a:t>
            </a:r>
            <a:r>
              <a:rPr lang="es-ES" dirty="0"/>
              <a:t>puntero se ponen a cero los bits de referencia</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6" y="764704"/>
            <a:ext cx="5341007" cy="5616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185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Algoritmo mejorado</a:t>
            </a:r>
            <a:endParaRPr lang="es-ES" dirty="0"/>
          </a:p>
        </p:txBody>
      </p:sp>
      <p:sp>
        <p:nvSpPr>
          <p:cNvPr id="3" name="2 Marcador de contenido"/>
          <p:cNvSpPr>
            <a:spLocks noGrp="1"/>
          </p:cNvSpPr>
          <p:nvPr>
            <p:ph idx="1"/>
          </p:nvPr>
        </p:nvSpPr>
        <p:spPr>
          <a:xfrm>
            <a:off x="457200" y="1600201"/>
            <a:ext cx="8229600" cy="532656"/>
          </a:xfrm>
        </p:spPr>
        <p:txBody>
          <a:bodyPr>
            <a:normAutofit lnSpcReduction="10000"/>
          </a:bodyPr>
          <a:lstStyle/>
          <a:p>
            <a:endParaRPr lang="es-E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1484784"/>
            <a:ext cx="2957885" cy="4488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89397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fontScale="90000"/>
          </a:bodyPr>
          <a:lstStyle/>
          <a:p>
            <a:r>
              <a:rPr lang="es-ES" sz="2800" dirty="0" smtClean="0"/>
              <a:t>Algoritmo de reemplazamiento del reloj considerando el conjunto de trabajo</a:t>
            </a:r>
            <a:endParaRPr lang="es-ES" sz="2800" dirty="0"/>
          </a:p>
        </p:txBody>
      </p:sp>
      <p:sp>
        <p:nvSpPr>
          <p:cNvPr id="3" name="2 Marcador de contenido"/>
          <p:cNvSpPr>
            <a:spLocks noGrp="1"/>
          </p:cNvSpPr>
          <p:nvPr>
            <p:ph idx="1"/>
          </p:nvPr>
        </p:nvSpPr>
        <p:spPr>
          <a:xfrm>
            <a:off x="467544" y="1052736"/>
            <a:ext cx="8229600" cy="820688"/>
          </a:xfrm>
        </p:spPr>
        <p:txBody>
          <a:bodyPr/>
          <a:lstStyle/>
          <a:p>
            <a:endParaRPr lang="es-E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963" y="671513"/>
            <a:ext cx="6696075" cy="5514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7226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457200" y="1600201"/>
            <a:ext cx="8229600" cy="748680"/>
          </a:xfrm>
        </p:spPr>
        <p:txBody>
          <a:bodyPr/>
          <a:lstStyle/>
          <a:p>
            <a:endParaRPr lang="es-ES"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024646"/>
            <a:ext cx="5857875" cy="5800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676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2074"/>
          </a:xfrm>
        </p:spPr>
        <p:txBody>
          <a:bodyPr>
            <a:normAutofit fontScale="90000"/>
          </a:bodyPr>
          <a:lstStyle/>
          <a:p>
            <a:r>
              <a:rPr lang="es-ES" dirty="0" smtClean="0"/>
              <a:t>Asignación de memoria principal</a:t>
            </a:r>
            <a:endParaRPr lang="es-ES" dirty="0"/>
          </a:p>
        </p:txBody>
      </p:sp>
      <p:sp>
        <p:nvSpPr>
          <p:cNvPr id="3" name="2 Marcador de contenido"/>
          <p:cNvSpPr>
            <a:spLocks noGrp="1"/>
          </p:cNvSpPr>
          <p:nvPr>
            <p:ph idx="1"/>
          </p:nvPr>
        </p:nvSpPr>
        <p:spPr>
          <a:xfrm>
            <a:off x="467544" y="1052736"/>
            <a:ext cx="8229600" cy="1944216"/>
          </a:xfrm>
        </p:spPr>
        <p:txBody>
          <a:bodyPr>
            <a:normAutofit fontScale="55000" lnSpcReduction="20000"/>
          </a:bodyPr>
          <a:lstStyle/>
          <a:p>
            <a:r>
              <a:rPr lang="es-ES" dirty="0"/>
              <a:t>D</a:t>
            </a:r>
            <a:r>
              <a:rPr lang="es-ES" dirty="0" smtClean="0"/>
              <a:t>ecidir cuántos marcos de página de la memoria principal reserva para un proceso que se tiene que ejecutar.</a:t>
            </a:r>
          </a:p>
          <a:p>
            <a:r>
              <a:rPr lang="es-ES" dirty="0" smtClean="0"/>
              <a:t>Asignación fija</a:t>
            </a:r>
          </a:p>
          <a:p>
            <a:r>
              <a:rPr lang="es-ES" i="1" dirty="0"/>
              <a:t>Asignación </a:t>
            </a:r>
            <a:r>
              <a:rPr lang="es-ES" i="1" dirty="0" smtClean="0"/>
              <a:t>variable</a:t>
            </a:r>
          </a:p>
          <a:p>
            <a:pPr lvl="1"/>
            <a:r>
              <a:rPr lang="es-ES" i="1" dirty="0"/>
              <a:t>Algoritmo de asignación </a:t>
            </a:r>
            <a:r>
              <a:rPr lang="es-ES" i="1" dirty="0" smtClean="0"/>
              <a:t>equitativa</a:t>
            </a:r>
          </a:p>
          <a:p>
            <a:pPr lvl="1"/>
            <a:r>
              <a:rPr lang="es-ES" i="1" dirty="0"/>
              <a:t>Algoritmo de asignación </a:t>
            </a:r>
            <a:r>
              <a:rPr lang="es-ES" i="1" dirty="0" smtClean="0"/>
              <a:t>proporcional</a:t>
            </a:r>
          </a:p>
          <a:p>
            <a:pPr lvl="1"/>
            <a:r>
              <a:rPr lang="es-ES" i="1" dirty="0"/>
              <a:t>Algoritmo de asignación por la frecuencia de fallos de página </a:t>
            </a:r>
            <a:r>
              <a:rPr lang="es-ES" dirty="0"/>
              <a:t>o </a:t>
            </a:r>
            <a:r>
              <a:rPr lang="es-ES" i="1" dirty="0"/>
              <a:t>algoritmo P FF</a:t>
            </a:r>
            <a:endParaRPr lang="es-ES" dirty="0" smtClean="0"/>
          </a:p>
          <a:p>
            <a:endParaRPr lang="es-ES"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2852936"/>
            <a:ext cx="5468312" cy="3384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7852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Control de carga</a:t>
            </a:r>
            <a:endParaRPr lang="es-ES" dirty="0"/>
          </a:p>
        </p:txBody>
      </p:sp>
      <p:sp>
        <p:nvSpPr>
          <p:cNvPr id="3" name="2 Marcador de contenido"/>
          <p:cNvSpPr>
            <a:spLocks noGrp="1"/>
          </p:cNvSpPr>
          <p:nvPr>
            <p:ph idx="1"/>
          </p:nvPr>
        </p:nvSpPr>
        <p:spPr>
          <a:xfrm>
            <a:off x="457200" y="1600201"/>
            <a:ext cx="8229600" cy="820688"/>
          </a:xfrm>
        </p:spPr>
        <p:txBody>
          <a:bodyPr>
            <a:normAutofit fontScale="85000" lnSpcReduction="20000"/>
          </a:bodyPr>
          <a:lstStyle/>
          <a:p>
            <a:r>
              <a:rPr lang="es-ES" dirty="0"/>
              <a:t>debe controlar el </a:t>
            </a:r>
            <a:r>
              <a:rPr lang="es-ES" i="1" dirty="0"/>
              <a:t>grado de multiprogramación del sistema </a:t>
            </a:r>
            <a:r>
              <a:rPr lang="es-ES" dirty="0"/>
              <a:t>GM.</a:t>
            </a: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6416" y="2780928"/>
            <a:ext cx="6029325" cy="374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510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Copia en la memoria secundaria de páginas modificadas</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t>El sistema operativo debe decidir en qué momento y de qué forma copiará las páginas que han sido modificadas de la memoria principal a la memoria secundaria</a:t>
            </a:r>
          </a:p>
          <a:p>
            <a:r>
              <a:rPr lang="es-ES" dirty="0" smtClean="0"/>
              <a:t>Limpieza por demanda</a:t>
            </a:r>
          </a:p>
          <a:p>
            <a:pPr lvl="1"/>
            <a:r>
              <a:rPr lang="es-ES" dirty="0"/>
              <a:t>La página modificada se escribe en memoria cuando es </a:t>
            </a:r>
            <a:r>
              <a:rPr lang="es-ES"/>
              <a:t>seleccionada </a:t>
            </a:r>
            <a:r>
              <a:rPr lang="es-ES" smtClean="0"/>
              <a:t>como página </a:t>
            </a:r>
            <a:r>
              <a:rPr lang="es-ES" dirty="0"/>
              <a:t>víctima para ser reemplazada por otra página que ha producido un fallo de página</a:t>
            </a:r>
            <a:endParaRPr lang="es-ES" dirty="0" smtClean="0"/>
          </a:p>
          <a:p>
            <a:r>
              <a:rPr lang="es-ES" i="1" dirty="0"/>
              <a:t>Limpieza por </a:t>
            </a:r>
            <a:r>
              <a:rPr lang="es-ES" i="1" dirty="0" smtClean="0"/>
              <a:t>adelantado</a:t>
            </a:r>
          </a:p>
          <a:p>
            <a:pPr lvl="1"/>
            <a:r>
              <a:rPr lang="es-ES" dirty="0"/>
              <a:t>Las páginas que han sido modificadas se agrupan en lotes y se </a:t>
            </a:r>
            <a:r>
              <a:rPr lang="es-ES" dirty="0" smtClean="0"/>
              <a:t>planifica cada </a:t>
            </a:r>
            <a:r>
              <a:rPr lang="es-ES" dirty="0"/>
              <a:t>cierto tiempo su escritura en memoria secundaria antes de que sean elegidas por el </a:t>
            </a:r>
            <a:r>
              <a:rPr lang="es-ES" dirty="0" err="1" smtClean="0"/>
              <a:t>algoritmode</a:t>
            </a:r>
            <a:r>
              <a:rPr lang="es-ES" dirty="0" smtClean="0"/>
              <a:t> </a:t>
            </a:r>
            <a:r>
              <a:rPr lang="es-ES" dirty="0"/>
              <a:t>reemplazamiento.</a:t>
            </a:r>
          </a:p>
        </p:txBody>
      </p:sp>
    </p:spTree>
    <p:extLst>
      <p:ext uri="{BB962C8B-B14F-4D97-AF65-F5344CB8AC3E}">
        <p14:creationId xmlns:p14="http://schemas.microsoft.com/office/powerpoint/2010/main" val="4772343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Consideraciones adicionales sobre la paginación por demanda</a:t>
            </a:r>
            <a:endParaRPr lang="es-ES" dirty="0"/>
          </a:p>
        </p:txBody>
      </p:sp>
      <p:sp>
        <p:nvSpPr>
          <p:cNvPr id="3" name="2 Marcador de contenido"/>
          <p:cNvSpPr>
            <a:spLocks noGrp="1"/>
          </p:cNvSpPr>
          <p:nvPr>
            <p:ph idx="1"/>
          </p:nvPr>
        </p:nvSpPr>
        <p:spPr>
          <a:xfrm>
            <a:off x="457200" y="1600200"/>
            <a:ext cx="8229600" cy="2332855"/>
          </a:xfrm>
        </p:spPr>
        <p:txBody>
          <a:bodyPr>
            <a:normAutofit fontScale="92500" lnSpcReduction="10000"/>
          </a:bodyPr>
          <a:lstStyle/>
          <a:p>
            <a:r>
              <a:rPr lang="es-ES" dirty="0" smtClean="0"/>
              <a:t>Tamaño de página</a:t>
            </a:r>
          </a:p>
          <a:p>
            <a:pPr lvl="1"/>
            <a:r>
              <a:rPr lang="es-ES" dirty="0" smtClean="0"/>
              <a:t>Fragmentación interna</a:t>
            </a:r>
          </a:p>
          <a:p>
            <a:pPr lvl="1"/>
            <a:r>
              <a:rPr lang="es-ES" i="1" dirty="0"/>
              <a:t>Tamaño de una tabla de </a:t>
            </a:r>
            <a:r>
              <a:rPr lang="es-ES" i="1" dirty="0" smtClean="0"/>
              <a:t>páginas</a:t>
            </a:r>
          </a:p>
          <a:p>
            <a:pPr lvl="1"/>
            <a:r>
              <a:rPr lang="es-ES" i="1" dirty="0"/>
              <a:t>Número de fallos de </a:t>
            </a:r>
            <a:r>
              <a:rPr lang="es-ES" i="1" dirty="0" smtClean="0"/>
              <a:t>página</a:t>
            </a:r>
          </a:p>
          <a:p>
            <a:pPr lvl="1"/>
            <a:r>
              <a:rPr lang="es-ES" i="1" dirty="0"/>
              <a:t>Tiempo de uso de E/S</a:t>
            </a:r>
            <a:r>
              <a:rPr lang="es-ES" i="1" dirty="0" smtClean="0"/>
              <a:t>.</a:t>
            </a:r>
            <a:endParaRPr lang="es-ES" dirty="0" smtClean="0"/>
          </a:p>
        </p:txBody>
      </p:sp>
    </p:spTree>
    <p:extLst>
      <p:ext uri="{BB962C8B-B14F-4D97-AF65-F5344CB8AC3E}">
        <p14:creationId xmlns:p14="http://schemas.microsoft.com/office/powerpoint/2010/main" val="2491280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Memoria virtual</a:t>
            </a:r>
            <a:endParaRPr lang="es-ES" dirty="0"/>
          </a:p>
        </p:txBody>
      </p:sp>
      <p:sp>
        <p:nvSpPr>
          <p:cNvPr id="3" name="2 Marcador de contenido"/>
          <p:cNvSpPr>
            <a:spLocks noGrp="1"/>
          </p:cNvSpPr>
          <p:nvPr>
            <p:ph idx="1"/>
          </p:nvPr>
        </p:nvSpPr>
        <p:spPr/>
        <p:txBody>
          <a:bodyPr>
            <a:normAutofit fontScale="62500" lnSpcReduction="20000"/>
          </a:bodyPr>
          <a:lstStyle/>
          <a:p>
            <a:r>
              <a:rPr lang="es-ES" dirty="0"/>
              <a:t>la memoria virtual permite aumentar el grado de multiprogramación del </a:t>
            </a:r>
            <a:r>
              <a:rPr lang="es-ES" dirty="0" smtClean="0"/>
              <a:t>sistema.</a:t>
            </a:r>
          </a:p>
          <a:p>
            <a:pPr lvl="1"/>
            <a:r>
              <a:rPr lang="es-ES" dirty="0" smtClean="0"/>
              <a:t>En </a:t>
            </a:r>
            <a:r>
              <a:rPr lang="es-ES" dirty="0"/>
              <a:t>memoria principal caben más procesos si solo hay algunas partes de cada proceso</a:t>
            </a:r>
            <a:endParaRPr lang="es-ES" dirty="0" smtClean="0"/>
          </a:p>
          <a:p>
            <a:r>
              <a:rPr lang="es-ES" dirty="0" smtClean="0"/>
              <a:t>La implementación de la memoria virtual requiere que el hardware del computador soporte el reinicio de las instrucciones de su repertorio. </a:t>
            </a:r>
          </a:p>
          <a:p>
            <a:r>
              <a:rPr lang="es-ES" dirty="0" smtClean="0"/>
              <a:t>Además cuando se implementa la memoria virtual también se suele utilizar un componente hardware denominado unidad de gestión de memoria (</a:t>
            </a:r>
            <a:r>
              <a:rPr lang="es-ES" dirty="0" err="1" smtClean="0"/>
              <a:t>Memory</a:t>
            </a:r>
            <a:r>
              <a:rPr lang="es-ES" dirty="0" smtClean="0"/>
              <a:t> </a:t>
            </a:r>
            <a:r>
              <a:rPr lang="es-ES" dirty="0" err="1" smtClean="0"/>
              <a:t>Managemeru</a:t>
            </a:r>
            <a:r>
              <a:rPr lang="es-ES" dirty="0" smtClean="0"/>
              <a:t> </a:t>
            </a:r>
            <a:r>
              <a:rPr lang="es-ES" dirty="0" err="1" smtClean="0"/>
              <a:t>Unit</a:t>
            </a:r>
            <a:r>
              <a:rPr lang="es-ES" dirty="0" smtClean="0"/>
              <a:t>, MMU) que se encarga de realizar la traducción de una dirección virtual en una dirección física.</a:t>
            </a:r>
          </a:p>
          <a:p>
            <a:r>
              <a:rPr lang="es-ES" dirty="0"/>
              <a:t>La memoria virtual se puede implementar </a:t>
            </a:r>
            <a:r>
              <a:rPr lang="es-ES" dirty="0" smtClean="0"/>
              <a:t>usando</a:t>
            </a:r>
          </a:p>
          <a:p>
            <a:pPr lvl="1"/>
            <a:r>
              <a:rPr lang="es-ES" i="1" dirty="0" smtClean="0"/>
              <a:t>paginación </a:t>
            </a:r>
            <a:r>
              <a:rPr lang="es-ES" i="1" dirty="0"/>
              <a:t>por demanda </a:t>
            </a:r>
            <a:r>
              <a:rPr lang="es-ES" dirty="0"/>
              <a:t>(UNIX, Linux y </a:t>
            </a:r>
            <a:r>
              <a:rPr lang="es-ES" dirty="0" err="1"/>
              <a:t>Wins</a:t>
            </a:r>
            <a:r>
              <a:rPr lang="es-ES" dirty="0"/>
              <a:t>),</a:t>
            </a:r>
          </a:p>
          <a:p>
            <a:pPr lvl="1"/>
            <a:r>
              <a:rPr lang="es-ES" i="1" dirty="0"/>
              <a:t>segmentación por demanda </a:t>
            </a:r>
            <a:r>
              <a:rPr lang="es-ES" dirty="0"/>
              <a:t>(OS/2) o </a:t>
            </a:r>
            <a:endParaRPr lang="es-ES" dirty="0" smtClean="0"/>
          </a:p>
          <a:p>
            <a:pPr lvl="1"/>
            <a:r>
              <a:rPr lang="es-ES" i="1" dirty="0" smtClean="0"/>
              <a:t>segmentación </a:t>
            </a:r>
            <a:r>
              <a:rPr lang="es-ES" i="1" dirty="0"/>
              <a:t>con paginación por demanda </a:t>
            </a:r>
            <a:r>
              <a:rPr lang="es-ES" dirty="0"/>
              <a:t>(</a:t>
            </a:r>
            <a:r>
              <a:rPr lang="es-ES" dirty="0" err="1"/>
              <a:t>Multics</a:t>
            </a:r>
            <a:r>
              <a:rPr lang="es-ES" dirty="0"/>
              <a:t>).</a:t>
            </a:r>
          </a:p>
        </p:txBody>
      </p:sp>
    </p:spTree>
    <p:extLst>
      <p:ext uri="{BB962C8B-B14F-4D97-AF65-F5344CB8AC3E}">
        <p14:creationId xmlns:p14="http://schemas.microsoft.com/office/powerpoint/2010/main" val="1661021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Paginación por adelantado</a:t>
            </a:r>
            <a:br>
              <a:rPr lang="es-ES" dirty="0" smtClean="0"/>
            </a:br>
            <a:endParaRPr lang="es-ES" dirty="0"/>
          </a:p>
        </p:txBody>
      </p:sp>
      <p:sp>
        <p:nvSpPr>
          <p:cNvPr id="3" name="2 Marcador de contenido"/>
          <p:cNvSpPr>
            <a:spLocks noGrp="1"/>
          </p:cNvSpPr>
          <p:nvPr>
            <p:ph idx="1"/>
          </p:nvPr>
        </p:nvSpPr>
        <p:spPr>
          <a:xfrm>
            <a:off x="457200" y="1052736"/>
            <a:ext cx="8229600" cy="2016225"/>
          </a:xfrm>
        </p:spPr>
        <p:txBody>
          <a:bodyPr>
            <a:normAutofit fontScale="62500" lnSpcReduction="20000"/>
          </a:bodyPr>
          <a:lstStyle/>
          <a:p>
            <a:r>
              <a:rPr lang="es-ES" dirty="0" smtClean="0"/>
              <a:t>Para evitar este conjunto de fallos iniciales se puede usar la estrategia conocida como paginación por adelantado (</a:t>
            </a:r>
            <a:r>
              <a:rPr lang="es-ES" dirty="0" err="1" smtClean="0"/>
              <a:t>prepaging</a:t>
            </a:r>
            <a:r>
              <a:rPr lang="es-ES" dirty="0" smtClean="0"/>
              <a:t>) que consiste en cargar un cierto número de páginas  </a:t>
            </a:r>
            <a:r>
              <a:rPr lang="es-ES" dirty="0" err="1" smtClean="0"/>
              <a:t>NpA</a:t>
            </a:r>
            <a:r>
              <a:rPr lang="es-ES" dirty="0" smtClean="0"/>
              <a:t>  asociadas a un proceso antes de iniciar o continuar con su ejecución.</a:t>
            </a:r>
          </a:p>
          <a:p>
            <a:r>
              <a:rPr lang="es-ES" dirty="0" smtClean="0"/>
              <a:t>Cargar el conjunto de trabajo del proceso</a:t>
            </a:r>
          </a:p>
          <a:p>
            <a:r>
              <a:rPr lang="es-ES" dirty="0" smtClean="0"/>
              <a:t>Cargar un conjunto de páginas ubicadas de forma contigua en el área de intercambio</a:t>
            </a:r>
          </a:p>
          <a:p>
            <a:endParaRPr lang="es-ES" dirty="0"/>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322637"/>
            <a:ext cx="6456363" cy="353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5573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Paginación por demanda</a:t>
            </a:r>
            <a:endParaRPr lang="es-ES" dirty="0"/>
          </a:p>
        </p:txBody>
      </p:sp>
      <p:sp>
        <p:nvSpPr>
          <p:cNvPr id="3" name="2 Marcador de contenido"/>
          <p:cNvSpPr>
            <a:spLocks noGrp="1"/>
          </p:cNvSpPr>
          <p:nvPr>
            <p:ph idx="1"/>
          </p:nvPr>
        </p:nvSpPr>
        <p:spPr/>
        <p:txBody>
          <a:bodyPr>
            <a:normAutofit fontScale="62500" lnSpcReduction="20000"/>
          </a:bodyPr>
          <a:lstStyle/>
          <a:p>
            <a:r>
              <a:rPr lang="es-ES" dirty="0" smtClean="0"/>
              <a:t>Únicamente cargan las páginas que se van referenciando durante la ejecución del proceso.</a:t>
            </a:r>
          </a:p>
          <a:p>
            <a:r>
              <a:rPr lang="es-ES" dirty="0"/>
              <a:t>Cuando se </a:t>
            </a:r>
            <a:r>
              <a:rPr lang="es-ES" dirty="0" smtClean="0"/>
              <a:t>referencia una </a:t>
            </a:r>
            <a:r>
              <a:rPr lang="es-ES" dirty="0"/>
              <a:t>página que no está cargada en la memoria principal el hardware produce una excepción </a:t>
            </a:r>
            <a:r>
              <a:rPr lang="es-ES" dirty="0" smtClean="0"/>
              <a:t>denomina </a:t>
            </a:r>
            <a:r>
              <a:rPr lang="es-ES" i="1" dirty="0" smtClean="0"/>
              <a:t>fallo de página</a:t>
            </a:r>
          </a:p>
          <a:p>
            <a:r>
              <a:rPr lang="es-ES" i="1" dirty="0" smtClean="0"/>
              <a:t>Tareas</a:t>
            </a:r>
          </a:p>
          <a:p>
            <a:pPr lvl="1"/>
            <a:r>
              <a:rPr lang="es-ES" i="1" dirty="0"/>
              <a:t>Reemplazamiento de </a:t>
            </a:r>
            <a:r>
              <a:rPr lang="es-ES" i="1" dirty="0" smtClean="0"/>
              <a:t>páginas</a:t>
            </a:r>
          </a:p>
          <a:p>
            <a:pPr lvl="2"/>
            <a:r>
              <a:rPr lang="es-ES" dirty="0"/>
              <a:t>debe seleccionar mediante la utilización de algún algoritmo </a:t>
            </a:r>
            <a:r>
              <a:rPr lang="es-ES" dirty="0" smtClean="0"/>
              <a:t>de reemplazamiento </a:t>
            </a:r>
            <a:r>
              <a:rPr lang="es-ES" dirty="0"/>
              <a:t>el marco </a:t>
            </a:r>
            <a:r>
              <a:rPr lang="es-ES" i="1" dirty="0"/>
              <a:t>j </a:t>
            </a:r>
            <a:r>
              <a:rPr lang="es-ES" dirty="0"/>
              <a:t>de página donde se va cargar la página i que traiga desde </a:t>
            </a:r>
            <a:r>
              <a:rPr lang="es-ES" dirty="0" smtClean="0"/>
              <a:t>memoria secundaria</a:t>
            </a:r>
            <a:r>
              <a:rPr lang="es-ES" dirty="0"/>
              <a:t>.</a:t>
            </a:r>
            <a:endParaRPr lang="es-ES" i="1" dirty="0" smtClean="0"/>
          </a:p>
          <a:p>
            <a:pPr lvl="1"/>
            <a:r>
              <a:rPr lang="es-ES" i="1" dirty="0"/>
              <a:t>Asignación de marcos de memoria </a:t>
            </a:r>
            <a:r>
              <a:rPr lang="es-ES" i="1" dirty="0" smtClean="0"/>
              <a:t>principal</a:t>
            </a:r>
          </a:p>
          <a:p>
            <a:pPr lvl="2"/>
            <a:r>
              <a:rPr lang="es-ES" dirty="0"/>
              <a:t>El sistema operativo tiene que decidir </a:t>
            </a:r>
            <a:r>
              <a:rPr lang="es-ES" dirty="0" smtClean="0"/>
              <a:t>cuánto marcos </a:t>
            </a:r>
            <a:r>
              <a:rPr lang="es-ES" dirty="0"/>
              <a:t>asigna inicialmente para cada uno.</a:t>
            </a:r>
            <a:endParaRPr lang="es-ES" i="1" dirty="0" smtClean="0"/>
          </a:p>
          <a:p>
            <a:pPr lvl="1"/>
            <a:r>
              <a:rPr lang="es-ES" i="1" dirty="0"/>
              <a:t>Control de carga. </a:t>
            </a:r>
            <a:endParaRPr lang="es-ES" i="1" dirty="0" smtClean="0"/>
          </a:p>
          <a:p>
            <a:pPr lvl="2"/>
            <a:r>
              <a:rPr lang="es-ES" dirty="0" smtClean="0"/>
              <a:t>El </a:t>
            </a:r>
            <a:r>
              <a:rPr lang="es-ES" dirty="0"/>
              <a:t>sistema operativo debe controlar el grado de multiprogramación del </a:t>
            </a:r>
            <a:r>
              <a:rPr lang="es-ES" dirty="0" smtClean="0"/>
              <a:t>sistema</a:t>
            </a:r>
          </a:p>
          <a:p>
            <a:pPr lvl="1"/>
            <a:r>
              <a:rPr lang="es-ES" i="1" dirty="0"/>
              <a:t>Copia en la memoria secundaria de páginas modificadas. </a:t>
            </a:r>
            <a:endParaRPr lang="es-ES" i="1" dirty="0" smtClean="0"/>
          </a:p>
          <a:p>
            <a:pPr lvl="2"/>
            <a:r>
              <a:rPr lang="es-ES" dirty="0" smtClean="0"/>
              <a:t>El </a:t>
            </a:r>
            <a:r>
              <a:rPr lang="es-ES" dirty="0"/>
              <a:t>sistema operativo debe decidir en </a:t>
            </a:r>
            <a:r>
              <a:rPr lang="es-ES" dirty="0" smtClean="0"/>
              <a:t>qué momento </a:t>
            </a:r>
            <a:r>
              <a:rPr lang="es-ES" dirty="0"/>
              <a:t>y de qué forma copiará las páginas que han sido modificadas de la memoria principal </a:t>
            </a:r>
            <a:r>
              <a:rPr lang="es-ES" dirty="0" smtClean="0"/>
              <a:t>a la </a:t>
            </a:r>
            <a:r>
              <a:rPr lang="es-ES" dirty="0"/>
              <a:t>memoria secundaria</a:t>
            </a:r>
            <a:endParaRPr lang="es-ES" i="1" dirty="0" smtClean="0"/>
          </a:p>
          <a:p>
            <a:pPr lvl="1"/>
            <a:endParaRPr lang="es-ES" dirty="0"/>
          </a:p>
        </p:txBody>
      </p:sp>
    </p:spTree>
    <p:extLst>
      <p:ext uri="{BB962C8B-B14F-4D97-AF65-F5344CB8AC3E}">
        <p14:creationId xmlns:p14="http://schemas.microsoft.com/office/powerpoint/2010/main" val="299140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Estructuras</a:t>
            </a:r>
            <a:endParaRPr lang="es-ES" dirty="0"/>
          </a:p>
        </p:txBody>
      </p:sp>
      <p:sp>
        <p:nvSpPr>
          <p:cNvPr id="3" name="2 Marcador de contenido"/>
          <p:cNvSpPr>
            <a:spLocks noGrp="1"/>
          </p:cNvSpPr>
          <p:nvPr>
            <p:ph idx="1"/>
          </p:nvPr>
        </p:nvSpPr>
        <p:spPr/>
        <p:txBody>
          <a:bodyPr>
            <a:normAutofit fontScale="77500" lnSpcReduction="20000"/>
          </a:bodyPr>
          <a:lstStyle/>
          <a:p>
            <a:r>
              <a:rPr lang="es-ES" dirty="0" smtClean="0"/>
              <a:t>La </a:t>
            </a:r>
            <a:r>
              <a:rPr lang="es-ES" i="1" dirty="0"/>
              <a:t>tabla de marcos de página, </a:t>
            </a:r>
            <a:r>
              <a:rPr lang="es-ES" dirty="0"/>
              <a:t>la </a:t>
            </a:r>
            <a:r>
              <a:rPr lang="es-ES" i="1" dirty="0"/>
              <a:t>lista de marcos libres </a:t>
            </a:r>
            <a:r>
              <a:rPr lang="es-ES" dirty="0"/>
              <a:t>y las </a:t>
            </a:r>
            <a:r>
              <a:rPr lang="es-ES" i="1" dirty="0"/>
              <a:t>tablas </a:t>
            </a:r>
            <a:r>
              <a:rPr lang="es-ES" i="1" dirty="0" smtClean="0"/>
              <a:t>de páginas</a:t>
            </a:r>
            <a:r>
              <a:rPr lang="es-ES" i="1" dirty="0"/>
              <a:t>. </a:t>
            </a:r>
            <a:endParaRPr lang="es-ES" i="1" dirty="0" smtClean="0"/>
          </a:p>
          <a:p>
            <a:pPr lvl="1"/>
            <a:r>
              <a:rPr lang="es-ES" i="1" dirty="0"/>
              <a:t> </a:t>
            </a:r>
            <a:r>
              <a:rPr lang="es-ES" dirty="0" smtClean="0"/>
              <a:t>Las </a:t>
            </a:r>
            <a:r>
              <a:rPr lang="es-ES" dirty="0"/>
              <a:t>dos primeras estructuras son similares a las utilizadas en la paginación </a:t>
            </a:r>
            <a:r>
              <a:rPr lang="es-ES" dirty="0" smtClean="0"/>
              <a:t>simple</a:t>
            </a:r>
          </a:p>
          <a:p>
            <a:r>
              <a:rPr lang="es-ES" dirty="0" smtClean="0"/>
              <a:t>Tabla de página</a:t>
            </a:r>
          </a:p>
          <a:p>
            <a:pPr lvl="1"/>
            <a:r>
              <a:rPr lang="es-ES" i="1" dirty="0"/>
              <a:t>Número de marco de </a:t>
            </a:r>
            <a:r>
              <a:rPr lang="es-ES" i="1" dirty="0" smtClean="0"/>
              <a:t>página</a:t>
            </a:r>
          </a:p>
          <a:p>
            <a:pPr lvl="1"/>
            <a:r>
              <a:rPr lang="es-ES" i="1" dirty="0"/>
              <a:t>Validez o </a:t>
            </a:r>
            <a:r>
              <a:rPr lang="es-ES" i="1" dirty="0" smtClean="0"/>
              <a:t>presencia</a:t>
            </a:r>
          </a:p>
          <a:p>
            <a:pPr lvl="1"/>
            <a:r>
              <a:rPr lang="es-ES" i="1" dirty="0" smtClean="0"/>
              <a:t>Protección</a:t>
            </a:r>
          </a:p>
          <a:p>
            <a:pPr lvl="2"/>
            <a:r>
              <a:rPr lang="es-ES" dirty="0"/>
              <a:t>Usualmente este campo suele </a:t>
            </a:r>
            <a:r>
              <a:rPr lang="es-ES" dirty="0" smtClean="0"/>
              <a:t>constar de </a:t>
            </a:r>
            <a:r>
              <a:rPr lang="es-ES" dirty="0"/>
              <a:t>tres bits </a:t>
            </a:r>
            <a:r>
              <a:rPr lang="es-ES" i="1" dirty="0"/>
              <a:t>(</a:t>
            </a:r>
            <a:r>
              <a:rPr lang="es-ES" i="1" dirty="0" smtClean="0"/>
              <a:t>P2P1P0) </a:t>
            </a:r>
            <a:r>
              <a:rPr lang="es-ES" dirty="0"/>
              <a:t>como máximo que permiten establecer los permisos de </a:t>
            </a:r>
            <a:endParaRPr lang="es-ES" dirty="0" smtClean="0"/>
          </a:p>
          <a:p>
            <a:pPr lvl="3"/>
            <a:r>
              <a:rPr lang="es-ES" dirty="0" smtClean="0"/>
              <a:t>acceso </a:t>
            </a:r>
            <a:r>
              <a:rPr lang="es-ES" dirty="0"/>
              <a:t>lectura </a:t>
            </a:r>
            <a:r>
              <a:rPr lang="es-ES" sz="2800" i="1" dirty="0"/>
              <a:t>(</a:t>
            </a:r>
            <a:r>
              <a:rPr lang="es-ES" sz="2800" i="1" dirty="0" smtClean="0"/>
              <a:t>p2) .</a:t>
            </a:r>
            <a:r>
              <a:rPr lang="es-ES" dirty="0" smtClean="0"/>
              <a:t>escritura </a:t>
            </a:r>
            <a:r>
              <a:rPr lang="es-ES" i="1" dirty="0"/>
              <a:t>(</a:t>
            </a:r>
            <a:r>
              <a:rPr lang="es-ES" i="1" dirty="0" smtClean="0"/>
              <a:t>P1) </a:t>
            </a:r>
            <a:r>
              <a:rPr lang="es-ES" dirty="0"/>
              <a:t>y ejecución </a:t>
            </a:r>
            <a:r>
              <a:rPr lang="es-ES" i="1" dirty="0"/>
              <a:t>(Po) </a:t>
            </a:r>
            <a:r>
              <a:rPr lang="es-ES" dirty="0"/>
              <a:t>de una página</a:t>
            </a:r>
            <a:r>
              <a:rPr lang="es-ES" dirty="0" smtClean="0"/>
              <a:t>.</a:t>
            </a:r>
          </a:p>
          <a:p>
            <a:pPr lvl="1"/>
            <a:r>
              <a:rPr lang="es-ES" i="1" dirty="0" smtClean="0"/>
              <a:t>Referenciada</a:t>
            </a:r>
          </a:p>
          <a:p>
            <a:pPr lvl="1"/>
            <a:r>
              <a:rPr lang="es-ES" i="1" dirty="0"/>
              <a:t>Modificada</a:t>
            </a:r>
            <a:endParaRPr lang="es-ES" dirty="0"/>
          </a:p>
        </p:txBody>
      </p:sp>
    </p:spTree>
    <p:extLst>
      <p:ext uri="{BB962C8B-B14F-4D97-AF65-F5344CB8AC3E}">
        <p14:creationId xmlns:p14="http://schemas.microsoft.com/office/powerpoint/2010/main" val="876767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ejemplo</a:t>
            </a:r>
            <a:endParaRPr lang="es-E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196291"/>
            <a:ext cx="6235030" cy="55235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1131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ES"/>
          </a:p>
        </p:txBody>
      </p:sp>
      <p:sp>
        <p:nvSpPr>
          <p:cNvPr id="4" name="3 Marcador de contenido"/>
          <p:cNvSpPr>
            <a:spLocks noGrp="1"/>
          </p:cNvSpPr>
          <p:nvPr>
            <p:ph idx="1"/>
          </p:nvPr>
        </p:nvSpPr>
        <p:spPr/>
        <p:txBody>
          <a:bodyPr/>
          <a:lstStyle/>
          <a:p>
            <a:r>
              <a:rPr lang="es-ES" dirty="0" smtClean="0"/>
              <a:t>Reinicio de instrucciones</a:t>
            </a:r>
          </a:p>
          <a:p>
            <a:pPr lvl="1"/>
            <a:r>
              <a:rPr lang="es-ES" dirty="0" smtClean="0"/>
              <a:t>Es </a:t>
            </a:r>
            <a:r>
              <a:rPr lang="es-ES" dirty="0"/>
              <a:t>necesario que la </a:t>
            </a:r>
            <a:r>
              <a:rPr lang="es-ES" dirty="0" smtClean="0"/>
              <a:t>arquitectura del </a:t>
            </a:r>
            <a:r>
              <a:rPr lang="es-ES" dirty="0"/>
              <a:t>computador permita reiniciar cualquier instrucción después de un fallo de </a:t>
            </a:r>
            <a:r>
              <a:rPr lang="es-ES" dirty="0" smtClean="0"/>
              <a:t>página</a:t>
            </a:r>
          </a:p>
          <a:p>
            <a:r>
              <a:rPr lang="es-ES" b="1" dirty="0"/>
              <a:t>Localización de las páginas en memoria </a:t>
            </a:r>
            <a:r>
              <a:rPr lang="es-ES" b="1" dirty="0" smtClean="0"/>
              <a:t>secundaria</a:t>
            </a:r>
          </a:p>
          <a:p>
            <a:pPr lvl="1"/>
            <a:r>
              <a:rPr lang="es-ES" i="1" dirty="0"/>
              <a:t>Bloque de disco de un archivo </a:t>
            </a:r>
            <a:r>
              <a:rPr lang="es-ES" i="1" dirty="0" smtClean="0"/>
              <a:t>ejecutable</a:t>
            </a:r>
          </a:p>
          <a:p>
            <a:pPr lvl="1"/>
            <a:r>
              <a:rPr lang="es-ES" i="1" dirty="0"/>
              <a:t>Bloque de disco del área de intercambio</a:t>
            </a:r>
            <a:endParaRPr lang="es-ES" dirty="0"/>
          </a:p>
        </p:txBody>
      </p:sp>
    </p:spTree>
    <p:extLst>
      <p:ext uri="{BB962C8B-B14F-4D97-AF65-F5344CB8AC3E}">
        <p14:creationId xmlns:p14="http://schemas.microsoft.com/office/powerpoint/2010/main" val="573945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fontScale="90000"/>
          </a:bodyPr>
          <a:lstStyle/>
          <a:p>
            <a:r>
              <a:rPr lang="es-ES" dirty="0" smtClean="0"/>
              <a:t>Ubicación de todo el espacio virtual en el </a:t>
            </a:r>
            <a:r>
              <a:rPr lang="es-ES" dirty="0" err="1" smtClean="0"/>
              <a:t>area</a:t>
            </a:r>
            <a:r>
              <a:rPr lang="es-ES" dirty="0" smtClean="0"/>
              <a:t> de intercambio</a:t>
            </a:r>
            <a:endParaRPr lang="es-ES" dirty="0"/>
          </a:p>
        </p:txBody>
      </p:sp>
      <p:sp>
        <p:nvSpPr>
          <p:cNvPr id="3" name="2 Marcador de contenido"/>
          <p:cNvSpPr>
            <a:spLocks noGrp="1"/>
          </p:cNvSpPr>
          <p:nvPr>
            <p:ph idx="1"/>
          </p:nvPr>
        </p:nvSpPr>
        <p:spPr>
          <a:xfrm>
            <a:off x="457200" y="1600201"/>
            <a:ext cx="8229600" cy="604664"/>
          </a:xfrm>
        </p:spPr>
        <p:txBody>
          <a:bodyPr/>
          <a:lstStyle/>
          <a:p>
            <a:endParaRPr lang="es-E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1299" y="1412776"/>
            <a:ext cx="6952258" cy="52609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6567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Uso de un mapa de disco</a:t>
            </a:r>
            <a:endParaRPr lang="es-ES" dirty="0"/>
          </a:p>
        </p:txBody>
      </p:sp>
      <p:sp>
        <p:nvSpPr>
          <p:cNvPr id="4" name="3 Marcador de contenido"/>
          <p:cNvSpPr>
            <a:spLocks noGrp="1"/>
          </p:cNvSpPr>
          <p:nvPr>
            <p:ph idx="1"/>
          </p:nvPr>
        </p:nvSpPr>
        <p:spPr/>
        <p:txBody>
          <a:bodyPr/>
          <a:lstStyle/>
          <a:p>
            <a:endParaRPr lang="es-E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415449"/>
            <a:ext cx="7530802" cy="5434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025649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2086</Words>
  <Application>Microsoft Office PowerPoint</Application>
  <PresentationFormat>Presentación en pantalla (4:3)</PresentationFormat>
  <Paragraphs>134</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Tema de Office</vt:lpstr>
      <vt:lpstr>Tema VII</vt:lpstr>
      <vt:lpstr>Memoria virtual</vt:lpstr>
      <vt:lpstr>Memoria virtual</vt:lpstr>
      <vt:lpstr>Paginación por demanda</vt:lpstr>
      <vt:lpstr>Estructuras</vt:lpstr>
      <vt:lpstr>ejemplo</vt:lpstr>
      <vt:lpstr>Presentación de PowerPoint</vt:lpstr>
      <vt:lpstr>Ubicación de todo el espacio virtual en el area de intercambio</vt:lpstr>
      <vt:lpstr>Uso de un mapa de disco</vt:lpstr>
      <vt:lpstr>Presentación de PowerPoint</vt:lpstr>
      <vt:lpstr>Tratamiento de un fallo de página</vt:lpstr>
      <vt:lpstr>Conjunto de trabajo de un proceso</vt:lpstr>
      <vt:lpstr>Presentación de PowerPoint</vt:lpstr>
      <vt:lpstr>Conjunto d etrabajo</vt:lpstr>
      <vt:lpstr>Reemplazamiento de páginas</vt:lpstr>
      <vt:lpstr>Anomalía de belady</vt:lpstr>
      <vt:lpstr>Algoritmo de reemplazamiento óptimo</vt:lpstr>
      <vt:lpstr>Algoritmo de reemplazamiento LRU</vt:lpstr>
      <vt:lpstr>Algoritmo de reemplazamiento mediante envejecimiento</vt:lpstr>
      <vt:lpstr>Algoritmo de reemplazamiento FIFO</vt:lpstr>
      <vt:lpstr>Algoritmo de reemplazamiento de la segunda oportunidad (algoritmo del reloj)</vt:lpstr>
      <vt:lpstr>Segunda oportunidad o Reloj</vt:lpstr>
      <vt:lpstr>Algoritmo mejorado</vt:lpstr>
      <vt:lpstr>Algoritmo de reemplazamiento del reloj considerando el conjunto de trabajo</vt:lpstr>
      <vt:lpstr>Presentación de PowerPoint</vt:lpstr>
      <vt:lpstr>Asignación de memoria principal</vt:lpstr>
      <vt:lpstr>Control de carga</vt:lpstr>
      <vt:lpstr>Copia en la memoria secundaria de páginas modificadas</vt:lpstr>
      <vt:lpstr>Consideraciones adicionales sobre la paginación por demanda</vt:lpstr>
      <vt:lpstr>Paginación por adelantado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VII</dc:title>
  <dc:creator>barcell</dc:creator>
  <cp:lastModifiedBy>barcell</cp:lastModifiedBy>
  <cp:revision>26</cp:revision>
  <dcterms:created xsi:type="dcterms:W3CDTF">2014-12-02T11:05:18Z</dcterms:created>
  <dcterms:modified xsi:type="dcterms:W3CDTF">2014-12-02T12:34:12Z</dcterms:modified>
</cp:coreProperties>
</file>