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88" r:id="rId6"/>
    <p:sldId id="289" r:id="rId7"/>
    <p:sldId id="290" r:id="rId8"/>
    <p:sldId id="291" r:id="rId9"/>
    <p:sldId id="292" r:id="rId10"/>
    <p:sldId id="293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0" r:id="rId31"/>
    <p:sldId id="279" r:id="rId32"/>
    <p:sldId id="281" r:id="rId33"/>
    <p:sldId id="282" r:id="rId34"/>
    <p:sldId id="283" r:id="rId35"/>
    <p:sldId id="284" r:id="rId36"/>
    <p:sldId id="294" r:id="rId37"/>
    <p:sldId id="285" r:id="rId38"/>
    <p:sldId id="286" r:id="rId39"/>
    <p:sldId id="287" r:id="rId4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C03E01-8C97-423B-8ADB-1DB117A8C9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791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7B784E-92EF-4352-8C2B-21725A8C877C}" type="slidenum">
              <a:rPr lang="es-ES" altLang="es-ES" smtClean="0"/>
              <a:pPr eaLnBrk="1" hangingPunct="1"/>
              <a:t>1</a:t>
            </a:fld>
            <a:endParaRPr lang="es-ES" altLang="es-E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607847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8BD268-C4CA-4B19-A557-58C1258A1C43}" type="slidenum">
              <a:rPr lang="es-ES" altLang="es-E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52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9EA060-9BD5-494D-8020-5F64AF95E72B}" type="slidenum">
              <a:rPr lang="es-ES" altLang="es-ES" smtClean="0"/>
              <a:pPr eaLnBrk="1" hangingPunct="1"/>
              <a:t>11</a:t>
            </a:fld>
            <a:endParaRPr lang="es-ES" altLang="es-E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233385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D74F18-8AAF-4B2D-8027-69E10DA23AD2}" type="slidenum">
              <a:rPr lang="es-ES" altLang="es-ES" smtClean="0"/>
              <a:pPr eaLnBrk="1" hangingPunct="1"/>
              <a:t>12</a:t>
            </a:fld>
            <a:endParaRPr lang="es-ES" altLang="es-E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528020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A272D5-80AE-4064-96BF-5B416CA0C9F2}" type="slidenum">
              <a:rPr lang="es-ES" altLang="es-ES" smtClean="0"/>
              <a:pPr eaLnBrk="1" hangingPunct="1"/>
              <a:t>13</a:t>
            </a:fld>
            <a:endParaRPr lang="es-ES" altLang="es-E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803697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1501510-C0AD-4A97-855E-3F1C9908253B}" type="slidenum">
              <a:rPr lang="es-ES" altLang="es-ES" smtClean="0"/>
              <a:pPr eaLnBrk="1" hangingPunct="1"/>
              <a:t>14</a:t>
            </a:fld>
            <a:endParaRPr lang="es-ES" altLang="es-E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883145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785151-F252-457F-8958-F43408646B31}" type="slidenum">
              <a:rPr lang="es-ES" altLang="es-ES" smtClean="0"/>
              <a:pPr eaLnBrk="1" hangingPunct="1"/>
              <a:t>15</a:t>
            </a:fld>
            <a:endParaRPr lang="es-ES" altLang="es-E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865295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F6C42A-4623-4D55-9C59-3D3D2A6B1632}" type="slidenum">
              <a:rPr lang="es-ES" altLang="es-ES" smtClean="0"/>
              <a:pPr eaLnBrk="1" hangingPunct="1"/>
              <a:t>16</a:t>
            </a:fld>
            <a:endParaRPr lang="es-ES" altLang="es-E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703202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AD1A10-3F26-4F4B-BE76-534B49D8982B}" type="slidenum">
              <a:rPr lang="es-ES" altLang="es-ES" smtClean="0"/>
              <a:pPr eaLnBrk="1" hangingPunct="1"/>
              <a:t>17</a:t>
            </a:fld>
            <a:endParaRPr lang="es-ES" altLang="es-E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4221574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F9DBB9-1529-41DC-BD61-A768AE895FEC}" type="slidenum">
              <a:rPr lang="es-ES" altLang="es-ES" smtClean="0"/>
              <a:pPr eaLnBrk="1" hangingPunct="1"/>
              <a:t>18</a:t>
            </a:fld>
            <a:endParaRPr lang="es-ES" altLang="es-E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880587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6BFE32E-438C-44A2-BFDE-E607C4295ED4}" type="slidenum">
              <a:rPr lang="es-ES" altLang="es-ES" smtClean="0"/>
              <a:pPr eaLnBrk="1" hangingPunct="1"/>
              <a:t>19</a:t>
            </a:fld>
            <a:endParaRPr lang="es-ES" altLang="es-E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11572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C9E757-545B-42BA-A2D1-B64E5EFC009D}" type="slidenum">
              <a:rPr lang="es-ES" altLang="es-ES" smtClean="0"/>
              <a:pPr eaLnBrk="1" hangingPunct="1"/>
              <a:t>2</a:t>
            </a:fld>
            <a:endParaRPr lang="es-ES" altLang="es-E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358576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D7403C1-68AA-4412-85FD-E3BD396A00E7}" type="slidenum">
              <a:rPr lang="es-ES" altLang="es-ES" smtClean="0"/>
              <a:pPr eaLnBrk="1" hangingPunct="1"/>
              <a:t>20</a:t>
            </a:fld>
            <a:endParaRPr lang="es-ES" altLang="es-E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4124314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AADBB1-47F2-4B5E-8794-7A1B18D00D5E}" type="slidenum">
              <a:rPr lang="es-ES" altLang="es-ES" smtClean="0"/>
              <a:pPr eaLnBrk="1" hangingPunct="1"/>
              <a:t>21</a:t>
            </a:fld>
            <a:endParaRPr lang="es-ES" altLang="es-E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962602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ECCB50-438F-4628-86B4-149615DB8A2E}" type="slidenum">
              <a:rPr lang="es-ES" altLang="es-ES" smtClean="0"/>
              <a:pPr eaLnBrk="1" hangingPunct="1"/>
              <a:t>22</a:t>
            </a:fld>
            <a:endParaRPr lang="es-ES" altLang="es-E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4221919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935E2F-BCD7-4CD5-BF57-139D6B907C5B}" type="slidenum">
              <a:rPr lang="es-ES" altLang="es-ES" smtClean="0"/>
              <a:pPr eaLnBrk="1" hangingPunct="1"/>
              <a:t>23</a:t>
            </a:fld>
            <a:endParaRPr lang="es-ES" altLang="es-E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45152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B3C347-11BE-4E60-8543-692FA40EDE54}" type="slidenum">
              <a:rPr lang="es-ES" altLang="es-ES" smtClean="0"/>
              <a:pPr eaLnBrk="1" hangingPunct="1"/>
              <a:t>24</a:t>
            </a:fld>
            <a:endParaRPr lang="es-ES" altLang="es-E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30686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581214-4553-4288-81B3-15CF55FDB027}" type="slidenum">
              <a:rPr lang="es-ES" altLang="es-ES" smtClean="0"/>
              <a:pPr eaLnBrk="1" hangingPunct="1"/>
              <a:t>25</a:t>
            </a:fld>
            <a:endParaRPr lang="es-ES" altLang="es-E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650761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E662D2-6490-4685-973A-4AA374A9B7CF}" type="slidenum">
              <a:rPr lang="es-ES" altLang="es-ES" smtClean="0"/>
              <a:pPr eaLnBrk="1" hangingPunct="1"/>
              <a:t>26</a:t>
            </a:fld>
            <a:endParaRPr lang="es-ES" altLang="es-E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5345385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A54B430-719B-46A3-B379-095CCE6A520D}" type="slidenum">
              <a:rPr lang="es-ES" altLang="es-ES" smtClean="0"/>
              <a:pPr eaLnBrk="1" hangingPunct="1"/>
              <a:t>27</a:t>
            </a:fld>
            <a:endParaRPr lang="es-ES" altLang="es-E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1103447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7CAABC-FC8A-4775-91E0-FF11938CC742}" type="slidenum">
              <a:rPr lang="es-ES" altLang="es-ES" smtClean="0"/>
              <a:pPr eaLnBrk="1" hangingPunct="1"/>
              <a:t>28</a:t>
            </a:fld>
            <a:endParaRPr lang="es-ES" altLang="es-E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10843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6E7FF3-65CA-489D-80BD-BC9EE5481124}" type="slidenum">
              <a:rPr lang="es-ES" altLang="es-ES" smtClean="0"/>
              <a:pPr eaLnBrk="1" hangingPunct="1"/>
              <a:t>29</a:t>
            </a:fld>
            <a:endParaRPr lang="es-ES" altLang="es-E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886142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C7443F-FBA8-4232-B581-F3115ABAF04C}" type="slidenum">
              <a:rPr lang="es-ES" altLang="es-ES" smtClean="0"/>
              <a:pPr eaLnBrk="1" hangingPunct="1"/>
              <a:t>3</a:t>
            </a:fld>
            <a:endParaRPr lang="es-ES" altLang="es-E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3645692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37A976-FCF2-4277-89D3-021293131E4E}" type="slidenum">
              <a:rPr lang="es-ES" altLang="es-ES" smtClean="0"/>
              <a:pPr eaLnBrk="1" hangingPunct="1"/>
              <a:t>30</a:t>
            </a:fld>
            <a:endParaRPr lang="es-ES" altLang="es-E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613254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098A4C-CD8B-49EF-BB01-B465FB15B88E}" type="slidenum">
              <a:rPr lang="es-ES" altLang="es-ES" smtClean="0"/>
              <a:pPr eaLnBrk="1" hangingPunct="1"/>
              <a:t>31</a:t>
            </a:fld>
            <a:endParaRPr lang="es-ES" altLang="es-E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214024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34FB1D-0CCF-4610-B718-F711B3A8F2B3}" type="slidenum">
              <a:rPr lang="es-ES" altLang="es-ES" smtClean="0"/>
              <a:pPr eaLnBrk="1" hangingPunct="1"/>
              <a:t>32</a:t>
            </a:fld>
            <a:endParaRPr lang="es-ES" altLang="es-E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8739553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A772A8-A98B-49E2-BBEA-F0568403BF3E}" type="slidenum">
              <a:rPr lang="es-ES" altLang="es-ES" smtClean="0"/>
              <a:pPr eaLnBrk="1" hangingPunct="1"/>
              <a:t>33</a:t>
            </a:fld>
            <a:endParaRPr lang="es-ES" altLang="es-E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4837256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4203E1-30D8-4319-8E3B-0C42FA948CC4}" type="slidenum">
              <a:rPr lang="es-ES" altLang="es-ES" smtClean="0"/>
              <a:pPr eaLnBrk="1" hangingPunct="1"/>
              <a:t>34</a:t>
            </a:fld>
            <a:endParaRPr lang="es-ES" altLang="es-E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8448447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2C8173-B19F-44A6-8490-9FBF8BD53190}" type="slidenum">
              <a:rPr lang="es-ES" altLang="es-ES" smtClean="0"/>
              <a:pPr eaLnBrk="1" hangingPunct="1"/>
              <a:t>35</a:t>
            </a:fld>
            <a:endParaRPr lang="es-ES" altLang="es-E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42287715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D01D19-D1F1-4113-A66E-49D629DB5013}" type="slidenum">
              <a:rPr lang="es-ES" altLang="es-ES" smtClean="0"/>
              <a:pPr eaLnBrk="1" hangingPunct="1"/>
              <a:t>37</a:t>
            </a:fld>
            <a:endParaRPr lang="es-ES" altLang="es-E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2646428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52E636A-930B-4634-B622-E77C325386B9}" type="slidenum">
              <a:rPr lang="es-ES" altLang="es-ES" smtClean="0"/>
              <a:pPr eaLnBrk="1" hangingPunct="1"/>
              <a:t>38</a:t>
            </a:fld>
            <a:endParaRPr lang="es-ES" altLang="es-E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5335520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5EE7010-22BA-463F-AD49-68D6E4F743AC}" type="slidenum">
              <a:rPr lang="es-ES" altLang="es-ES" smtClean="0"/>
              <a:pPr eaLnBrk="1" hangingPunct="1"/>
              <a:t>39</a:t>
            </a:fld>
            <a:endParaRPr lang="es-ES" altLang="es-E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73542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CE0D8E-B021-4D90-AF60-D1D6F347C8A4}" type="slidenum">
              <a:rPr lang="es-ES" altLang="es-ES" smtClean="0"/>
              <a:pPr eaLnBrk="1" hangingPunct="1"/>
              <a:t>4</a:t>
            </a:fld>
            <a:endParaRPr lang="es-ES" altLang="es-E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544047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76AAB1-465E-4F56-AE1D-C1A79240A38D}" type="slidenum">
              <a:rPr lang="es-ES" altLang="es-E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19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C77C51-0E7C-4425-8E0E-8C2945B724F5}" type="slidenum">
              <a:rPr lang="es-ES" altLang="es-E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56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FB48A5-E325-4B7E-819E-69670E733699}" type="slidenum">
              <a:rPr lang="es-ES" altLang="es-E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31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7750B2-1AC9-4F07-9E66-FB37750EE5AB}" type="slidenum">
              <a:rPr lang="es-ES" altLang="es-E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69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99D82B-152C-449E-B7E9-BF6C6CC5843C}" type="slidenum">
              <a:rPr lang="es-ES" altLang="es-E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8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5" name="Picture 22" descr="ppt31C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2400">
              <a:latin typeface="Times New Roman" pitchFamily="18" charset="0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ADD3D-A6F9-4B00-A858-8483A05CAB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28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2B0B-CB13-42CE-9001-BE70F39D76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812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21CB-DFFC-4FFF-A342-B3A2508D5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32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D8062-DAA6-4C31-A6F9-83609EA00B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51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A19DB-6C81-4E37-B539-1538A6E362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96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1A54-6047-4F2A-800E-64F618C5EB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50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53314-257C-47CB-80D0-9E4BE53891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696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A8AC-33F7-4C71-8E23-679F1B4220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12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66DCB-98B7-4CDD-BAF4-11739A6833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40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C242A-7019-4FB5-97C9-171F141112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72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DF63A-D49F-4F50-B3C2-63EEEC54AD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431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51223054-CDB6-4020-9A6D-1E078024C9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of.mfbarcell.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Tema 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4267200"/>
            <a:ext cx="6651625" cy="1752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s-ES" altLang="es-ES" dirty="0" smtClean="0"/>
              <a:t>LÓGICA COMBINACIONAL (I): FUNCIONES ARITMÉTICO-LÓGICAS (Tema 5 del libro)</a:t>
            </a:r>
          </a:p>
          <a:p>
            <a:pPr eaLnBrk="1" hangingPunct="1"/>
            <a:r>
              <a:rPr lang="es-ES" altLang="es-ES" sz="1400" dirty="0" smtClean="0">
                <a:hlinkClick r:id="rId3"/>
              </a:rPr>
              <a:t>http://Prof.mfbarcell.es</a:t>
            </a:r>
            <a:r>
              <a:rPr lang="es-ES" altLang="es-ES" sz="1400" dirty="0" smtClean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5059" y="666816"/>
            <a:ext cx="8424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i="1" dirty="0">
                <a:solidFill>
                  <a:srgbClr val="0000FF"/>
                </a:solidFill>
                <a:latin typeface="Arial" charset="0"/>
              </a:rPr>
              <a:t>Comparación entre las representaciones diferentes de números binarios con signo.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50825" y="1916113"/>
            <a:ext cx="4826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s-ES" altLang="es-ES" sz="1800">
                <a:latin typeface="Arial" charset="0"/>
              </a:rPr>
              <a:t>Los complementos permiten realizar las sumas y restas con el mismo circuito digital, mientras que la representación en signo-magnitud no.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50825" y="3357563"/>
            <a:ext cx="48260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s-ES" altLang="es-ES" sz="1800" dirty="0">
                <a:latin typeface="Arial" charset="0"/>
              </a:rPr>
              <a:t>En complemento a 2 no es necesario tener en cuenta el bit de acarreo a la hora de realizar las sumas o restas, mientras que en complemento a 1 sí.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s-ES" altLang="es-ES" sz="1800" dirty="0">
                <a:latin typeface="Arial" charset="0"/>
              </a:rPr>
              <a:t>El rango de representación es simétrico.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50825" y="5302250"/>
            <a:ext cx="47529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s-ES" altLang="es-ES" sz="1800">
                <a:latin typeface="Arial" charset="0"/>
              </a:rPr>
              <a:t>En complemento a 1 la transformación es más sencilla, pero tiene el inconveniente de la doble representación del 0 (</a:t>
            </a:r>
            <a:r>
              <a:rPr lang="en-US" altLang="es-ES" sz="1800">
                <a:latin typeface="Arial" charset="0"/>
              </a:rPr>
              <a:t>±</a:t>
            </a:r>
            <a:r>
              <a:rPr lang="es-ES" altLang="es-ES" sz="1800">
                <a:latin typeface="Arial" charset="0"/>
              </a:rPr>
              <a:t>0).</a:t>
            </a:r>
          </a:p>
        </p:txBody>
      </p:sp>
      <p:graphicFrame>
        <p:nvGraphicFramePr>
          <p:cNvPr id="50183" name="Group 7"/>
          <p:cNvGraphicFramePr>
            <a:graphicFrameLocks noGrp="1"/>
          </p:cNvGraphicFramePr>
          <p:nvPr/>
        </p:nvGraphicFramePr>
        <p:xfrm>
          <a:off x="5153025" y="1584325"/>
          <a:ext cx="3595688" cy="5157783"/>
        </p:xfrm>
        <a:graphic>
          <a:graphicData uri="http://schemas.openxmlformats.org/drawingml/2006/table">
            <a:tbl>
              <a:tblPr/>
              <a:tblGrid>
                <a:gridCol w="766763"/>
                <a:gridCol w="471487"/>
                <a:gridCol w="471488"/>
                <a:gridCol w="471487"/>
                <a:gridCol w="471488"/>
                <a:gridCol w="471487"/>
                <a:gridCol w="471488"/>
              </a:tblGrid>
              <a:tr h="493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Decimal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Signo-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Magnitud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1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C2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- -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- -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- -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- -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- -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- -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457200" y="71438"/>
            <a:ext cx="8229600" cy="9286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s-ES" sz="3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480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  <p:bldP spid="50181" grpId="0" autoUpdateAnimBg="0"/>
      <p:bldP spid="5018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243888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3738"/>
            <a:ext cx="7345363" cy="616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eaLnBrk="1" hangingPunct="1"/>
            <a:r>
              <a:rPr lang="es-ES" altLang="es-ES" smtClean="0"/>
              <a:t>5.2 Sumadores y Restadores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1008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ES" sz="2400" smtClean="0"/>
              <a:t>5.2.1 Semisumador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sz="2000" smtClean="0"/>
              <a:t>No tiene en cuenta el acarreo de la fase anterior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sz="2000" smtClean="0"/>
              <a:t>Suma dos bits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878363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79413"/>
          </a:xfrm>
        </p:spPr>
        <p:txBody>
          <a:bodyPr/>
          <a:lstStyle/>
          <a:p>
            <a:pPr eaLnBrk="1" hangingPunct="1"/>
            <a:r>
              <a:rPr lang="es-ES" altLang="es-ES" sz="3200" smtClean="0"/>
              <a:t>5.2.2 Sumadores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2232025" cy="24495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ES" sz="1600" smtClean="0"/>
              <a:t>Tiene en cuenta el acarreo de la fase anterior</a:t>
            </a:r>
          </a:p>
          <a:p>
            <a:pPr eaLnBrk="1" hangingPunct="1">
              <a:lnSpc>
                <a:spcPct val="80000"/>
              </a:lnSpc>
            </a:pPr>
            <a:r>
              <a:rPr lang="es-ES" altLang="es-ES" sz="1600" smtClean="0"/>
              <a:t>Para su síntesis necesitamos tener de un módulo que sumará tres bits A</a:t>
            </a:r>
            <a:r>
              <a:rPr lang="es-ES" altLang="es-ES" sz="1600" baseline="-25000" smtClean="0"/>
              <a:t>i</a:t>
            </a:r>
            <a:r>
              <a:rPr lang="es-ES" altLang="es-ES" sz="1600" baseline="30000" smtClean="0"/>
              <a:t>, </a:t>
            </a:r>
            <a:r>
              <a:rPr lang="es-ES" altLang="es-ES" sz="1600" smtClean="0"/>
              <a:t>B</a:t>
            </a:r>
            <a:r>
              <a:rPr lang="es-ES" altLang="es-ES" sz="1600" baseline="-25000" smtClean="0"/>
              <a:t>i </a:t>
            </a:r>
            <a:r>
              <a:rPr lang="es-ES" altLang="es-ES" sz="1600" smtClean="0"/>
              <a:t>, C</a:t>
            </a:r>
            <a:r>
              <a:rPr lang="es-ES" altLang="es-ES" sz="1600" baseline="-25000" smtClean="0"/>
              <a:t>i</a:t>
            </a:r>
            <a:r>
              <a:rPr lang="es-ES" altLang="es-ES" sz="1600" smtClean="0"/>
              <a:t> y que produzca la suma local y el arrastre S</a:t>
            </a:r>
            <a:r>
              <a:rPr lang="es-ES" altLang="es-ES" sz="1600" baseline="-25000" smtClean="0"/>
              <a:t>i</a:t>
            </a:r>
            <a:r>
              <a:rPr lang="es-ES" altLang="es-ES" sz="1600" smtClean="0"/>
              <a:t>, C</a:t>
            </a:r>
            <a:r>
              <a:rPr lang="es-ES" altLang="es-ES" sz="1600" baseline="-25000" smtClean="0"/>
              <a:t>i </a:t>
            </a:r>
            <a:endParaRPr lang="es-ES" altLang="es-ES" sz="160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957263"/>
            <a:ext cx="6661150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849630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5.2.3 Semirrestadores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675687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229600" cy="450850"/>
          </a:xfrm>
        </p:spPr>
        <p:txBody>
          <a:bodyPr/>
          <a:lstStyle/>
          <a:p>
            <a:pPr eaLnBrk="1" hangingPunct="1"/>
            <a:r>
              <a:rPr lang="es-ES" altLang="es-ES" sz="3200" smtClean="0"/>
              <a:t>5.2.4 Restadores Completo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82650"/>
            <a:ext cx="6840537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eaLnBrk="1" hangingPunct="1"/>
            <a:r>
              <a:rPr lang="es-ES" altLang="es-ES" sz="3200" smtClean="0"/>
              <a:t>5.2.5 Sumador Serie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81375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es-ES" altLang="es-ES" sz="3200" smtClean="0"/>
              <a:t>5.2.6 Sumador paralelo con acarreo adelantado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052513"/>
            <a:ext cx="403225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86042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388938"/>
            <a:ext cx="7054850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92150"/>
            <a:ext cx="8685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341438"/>
            <a:ext cx="887412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5334000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620688"/>
            <a:ext cx="2448272" cy="21953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055" y="4941168"/>
            <a:ext cx="3525863" cy="5315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620713"/>
            <a:ext cx="8831262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8567738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es-ES" altLang="es-ES" sz="3200" smtClean="0"/>
              <a:t>5.3 Sumadores en complemento a 1: gestión del problema del rebose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208962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65400"/>
            <a:ext cx="720725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80930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549276"/>
            <a:ext cx="7129164" cy="48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5790615"/>
            <a:ext cx="5686875" cy="105363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81846"/>
            <a:ext cx="6265242" cy="659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289" y="1268760"/>
            <a:ext cx="2426400" cy="57902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06413"/>
            <a:ext cx="7056438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76250"/>
            <a:ext cx="8229600" cy="649288"/>
          </a:xfrm>
        </p:spPr>
        <p:txBody>
          <a:bodyPr/>
          <a:lstStyle/>
          <a:p>
            <a:pPr eaLnBrk="1" hangingPunct="1"/>
            <a:r>
              <a:rPr lang="es-ES" altLang="es-ES" smtClean="0"/>
              <a:t>5.4 Comparadores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481138"/>
            <a:ext cx="8834437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052513"/>
            <a:ext cx="89027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73463"/>
            <a:ext cx="698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661025"/>
            <a:ext cx="17287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85042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85693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es-ES" altLang="es-ES" smtClean="0"/>
              <a:t>Comparador de 4 bits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77089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76250"/>
            <a:ext cx="67691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8137525" cy="58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06388"/>
            <a:ext cx="8936037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25" y="3315861"/>
            <a:ext cx="7232451" cy="34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Detector de paridad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761492" y="1633137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Los generadores de paridad PAR son aquellos circuitos que generan un “0” cuando el número de “1” a la </a:t>
            </a:r>
            <a:r>
              <a:rPr lang="es-ES" dirty="0" smtClean="0"/>
              <a:t>entrada es </a:t>
            </a:r>
            <a:r>
              <a:rPr lang="es-ES" dirty="0"/>
              <a:t>par y un “1” cuando es impar.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568425"/>
            <a:ext cx="4474840" cy="174736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825179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95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eaLnBrk="1" hangingPunct="1"/>
            <a:r>
              <a:rPr lang="es-ES" altLang="es-ES" sz="3200" smtClean="0"/>
              <a:t>5.5 Unidades Aritmético-Lógicas (ALUS)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80" y="1341438"/>
            <a:ext cx="8540039" cy="525591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33375"/>
            <a:ext cx="537845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246856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50265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mtClean="0"/>
              <a:t>5.1 Representación conjunta de números positivos y negativos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28813"/>
            <a:ext cx="7889875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50825" y="1196975"/>
            <a:ext cx="8637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rgbClr val="6600FF"/>
                </a:solidFill>
                <a:latin typeface="Arial" charset="0"/>
              </a:rPr>
              <a:t>Representación de números enteros.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50825" y="1485900"/>
            <a:ext cx="86375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800" b="1" i="1">
                <a:latin typeface="Arial" charset="0"/>
              </a:rPr>
              <a:t>Ejemplo: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50825" y="1843088"/>
            <a:ext cx="40338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63" indent="-4492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altLang="es-ES" sz="1600">
                <a:latin typeface="Arial" charset="0"/>
              </a:rPr>
              <a:t>Un número binario con 1 bit, su rango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altLang="es-ES" sz="1600">
                <a:latin typeface="Arial" charset="0"/>
              </a:rPr>
              <a:t>de representación es del 0 al 2</a:t>
            </a:r>
            <a:r>
              <a:rPr lang="es-ES" altLang="es-ES" sz="1600" baseline="30000">
                <a:latin typeface="Arial" charset="0"/>
              </a:rPr>
              <a:t>1</a:t>
            </a:r>
            <a:r>
              <a:rPr lang="es-ES" altLang="es-ES" sz="1600">
                <a:latin typeface="Arial" charset="0"/>
              </a:rPr>
              <a:t>-1=1.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60363" y="2636838"/>
            <a:ext cx="1079500" cy="792162"/>
            <a:chOff x="680" y="1360"/>
            <a:chExt cx="680" cy="499"/>
          </a:xfrm>
        </p:grpSpPr>
        <p:sp>
          <p:nvSpPr>
            <p:cNvPr id="4218" name="Text Box 7"/>
            <p:cNvSpPr txBox="1">
              <a:spLocks noChangeArrowheads="1"/>
            </p:cNvSpPr>
            <p:nvPr/>
          </p:nvSpPr>
          <p:spPr bwMode="auto">
            <a:xfrm>
              <a:off x="680" y="1496"/>
              <a:ext cx="22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800">
                <a:latin typeface="Arial" charset="0"/>
              </a:endParaRPr>
            </a:p>
          </p:txBody>
        </p:sp>
        <p:sp>
          <p:nvSpPr>
            <p:cNvPr id="4219" name="Text Box 8"/>
            <p:cNvSpPr txBox="1">
              <a:spLocks noChangeArrowheads="1"/>
            </p:cNvSpPr>
            <p:nvPr/>
          </p:nvSpPr>
          <p:spPr bwMode="auto">
            <a:xfrm>
              <a:off x="1133" y="1360"/>
              <a:ext cx="22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0</a:t>
              </a:r>
            </a:p>
          </p:txBody>
        </p:sp>
        <p:sp>
          <p:nvSpPr>
            <p:cNvPr id="4220" name="Text Box 9"/>
            <p:cNvSpPr txBox="1">
              <a:spLocks noChangeArrowheads="1"/>
            </p:cNvSpPr>
            <p:nvPr/>
          </p:nvSpPr>
          <p:spPr bwMode="auto">
            <a:xfrm>
              <a:off x="1133" y="1632"/>
              <a:ext cx="22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1</a:t>
              </a:r>
            </a:p>
          </p:txBody>
        </p:sp>
        <p:sp>
          <p:nvSpPr>
            <p:cNvPr id="4221" name="Line 10"/>
            <p:cNvSpPr>
              <a:spLocks noChangeShapeType="1"/>
            </p:cNvSpPr>
            <p:nvPr/>
          </p:nvSpPr>
          <p:spPr bwMode="auto">
            <a:xfrm flipV="1">
              <a:off x="930" y="1480"/>
              <a:ext cx="1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222" name="Line 11"/>
            <p:cNvSpPr>
              <a:spLocks noChangeShapeType="1"/>
            </p:cNvSpPr>
            <p:nvPr/>
          </p:nvSpPr>
          <p:spPr bwMode="auto">
            <a:xfrm>
              <a:off x="930" y="1616"/>
              <a:ext cx="1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4787900" y="1843088"/>
            <a:ext cx="417671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63" indent="-4492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altLang="es-ES" sz="1600">
                <a:latin typeface="Arial" charset="0"/>
              </a:rPr>
              <a:t>Un número binario con 4 bits, su rango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altLang="es-ES" sz="1600">
                <a:latin typeface="Arial" charset="0"/>
              </a:rPr>
              <a:t>de representación es del 0 al 2</a:t>
            </a:r>
            <a:r>
              <a:rPr lang="es-ES" altLang="es-ES" sz="1600" baseline="30000">
                <a:latin typeface="Arial" charset="0"/>
              </a:rPr>
              <a:t>4</a:t>
            </a:r>
            <a:r>
              <a:rPr lang="es-ES" altLang="es-ES" sz="1600">
                <a:latin typeface="Arial" charset="0"/>
              </a:rPr>
              <a:t>-1=15.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250825" y="3643313"/>
            <a:ext cx="417671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63" indent="-4492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altLang="es-ES" sz="1600">
                <a:latin typeface="Arial" charset="0"/>
              </a:rPr>
              <a:t>Un número binario con 2 bits, su rango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altLang="es-ES" sz="1600">
                <a:latin typeface="Arial" charset="0"/>
              </a:rPr>
              <a:t>de representación es del 0 al 2</a:t>
            </a:r>
            <a:r>
              <a:rPr lang="es-ES" altLang="es-ES" sz="1600" baseline="30000">
                <a:latin typeface="Arial" charset="0"/>
              </a:rPr>
              <a:t>2</a:t>
            </a:r>
            <a:r>
              <a:rPr lang="es-ES" altLang="es-ES" sz="1600">
                <a:latin typeface="Arial" charset="0"/>
              </a:rPr>
              <a:t>-1=3.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61950" y="4437063"/>
            <a:ext cx="1762125" cy="1655762"/>
            <a:chOff x="228" y="2705"/>
            <a:chExt cx="1110" cy="1043"/>
          </a:xfrm>
        </p:grpSpPr>
        <p:sp>
          <p:nvSpPr>
            <p:cNvPr id="4203" name="Text Box 15"/>
            <p:cNvSpPr txBox="1">
              <a:spLocks noChangeArrowheads="1"/>
            </p:cNvSpPr>
            <p:nvPr/>
          </p:nvSpPr>
          <p:spPr bwMode="auto">
            <a:xfrm>
              <a:off x="228" y="3084"/>
              <a:ext cx="22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800">
                <a:latin typeface="Arial" charset="0"/>
              </a:endParaRPr>
            </a:p>
          </p:txBody>
        </p:sp>
        <p:sp>
          <p:nvSpPr>
            <p:cNvPr id="4204" name="Text Box 16"/>
            <p:cNvSpPr txBox="1">
              <a:spLocks noChangeArrowheads="1"/>
            </p:cNvSpPr>
            <p:nvPr/>
          </p:nvSpPr>
          <p:spPr bwMode="auto">
            <a:xfrm>
              <a:off x="884" y="2705"/>
              <a:ext cx="22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0</a:t>
              </a:r>
            </a:p>
          </p:txBody>
        </p:sp>
        <p:sp>
          <p:nvSpPr>
            <p:cNvPr id="4205" name="Text Box 17"/>
            <p:cNvSpPr txBox="1">
              <a:spLocks noChangeArrowheads="1"/>
            </p:cNvSpPr>
            <p:nvPr/>
          </p:nvSpPr>
          <p:spPr bwMode="auto">
            <a:xfrm>
              <a:off x="884" y="2977"/>
              <a:ext cx="22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0</a:t>
              </a:r>
            </a:p>
          </p:txBody>
        </p:sp>
        <p:sp>
          <p:nvSpPr>
            <p:cNvPr id="4206" name="Text Box 18"/>
            <p:cNvSpPr txBox="1">
              <a:spLocks noChangeArrowheads="1"/>
            </p:cNvSpPr>
            <p:nvPr/>
          </p:nvSpPr>
          <p:spPr bwMode="auto">
            <a:xfrm>
              <a:off x="458" y="3084"/>
              <a:ext cx="22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800">
                <a:latin typeface="Arial" charset="0"/>
              </a:endParaRPr>
            </a:p>
          </p:txBody>
        </p:sp>
        <p:sp>
          <p:nvSpPr>
            <p:cNvPr id="4207" name="Text Box 19"/>
            <p:cNvSpPr txBox="1">
              <a:spLocks noChangeArrowheads="1"/>
            </p:cNvSpPr>
            <p:nvPr/>
          </p:nvSpPr>
          <p:spPr bwMode="auto">
            <a:xfrm>
              <a:off x="1111" y="2705"/>
              <a:ext cx="22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0</a:t>
              </a:r>
            </a:p>
          </p:txBody>
        </p:sp>
        <p:sp>
          <p:nvSpPr>
            <p:cNvPr id="4208" name="Text Box 20"/>
            <p:cNvSpPr txBox="1">
              <a:spLocks noChangeArrowheads="1"/>
            </p:cNvSpPr>
            <p:nvPr/>
          </p:nvSpPr>
          <p:spPr bwMode="auto">
            <a:xfrm>
              <a:off x="1110" y="2977"/>
              <a:ext cx="22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1</a:t>
              </a:r>
            </a:p>
          </p:txBody>
        </p:sp>
        <p:sp>
          <p:nvSpPr>
            <p:cNvPr id="4209" name="Text Box 21"/>
            <p:cNvSpPr txBox="1">
              <a:spLocks noChangeArrowheads="1"/>
            </p:cNvSpPr>
            <p:nvPr/>
          </p:nvSpPr>
          <p:spPr bwMode="auto">
            <a:xfrm>
              <a:off x="884" y="3249"/>
              <a:ext cx="22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1</a:t>
              </a:r>
            </a:p>
          </p:txBody>
        </p:sp>
        <p:sp>
          <p:nvSpPr>
            <p:cNvPr id="4210" name="Text Box 22"/>
            <p:cNvSpPr txBox="1">
              <a:spLocks noChangeArrowheads="1"/>
            </p:cNvSpPr>
            <p:nvPr/>
          </p:nvSpPr>
          <p:spPr bwMode="auto">
            <a:xfrm>
              <a:off x="1110" y="3249"/>
              <a:ext cx="22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0</a:t>
              </a:r>
            </a:p>
          </p:txBody>
        </p:sp>
        <p:sp>
          <p:nvSpPr>
            <p:cNvPr id="4211" name="Text Box 23"/>
            <p:cNvSpPr txBox="1">
              <a:spLocks noChangeArrowheads="1"/>
            </p:cNvSpPr>
            <p:nvPr/>
          </p:nvSpPr>
          <p:spPr bwMode="auto">
            <a:xfrm>
              <a:off x="884" y="3521"/>
              <a:ext cx="22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1</a:t>
              </a:r>
            </a:p>
          </p:txBody>
        </p:sp>
        <p:sp>
          <p:nvSpPr>
            <p:cNvPr id="4212" name="Text Box 24"/>
            <p:cNvSpPr txBox="1">
              <a:spLocks noChangeArrowheads="1"/>
            </p:cNvSpPr>
            <p:nvPr/>
          </p:nvSpPr>
          <p:spPr bwMode="auto">
            <a:xfrm>
              <a:off x="1111" y="3521"/>
              <a:ext cx="22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1</a:t>
              </a:r>
            </a:p>
          </p:txBody>
        </p:sp>
        <p:grpSp>
          <p:nvGrpSpPr>
            <p:cNvPr id="4213" name="Group 25"/>
            <p:cNvGrpSpPr>
              <a:grpSpLocks/>
            </p:cNvGrpSpPr>
            <p:nvPr/>
          </p:nvGrpSpPr>
          <p:grpSpPr bwMode="auto">
            <a:xfrm>
              <a:off x="682" y="2796"/>
              <a:ext cx="202" cy="816"/>
              <a:chOff x="682" y="2796"/>
              <a:chExt cx="202" cy="816"/>
            </a:xfrm>
          </p:grpSpPr>
          <p:sp>
            <p:nvSpPr>
              <p:cNvPr id="4214" name="Line 26"/>
              <p:cNvSpPr>
                <a:spLocks noChangeShapeType="1"/>
              </p:cNvSpPr>
              <p:nvPr/>
            </p:nvSpPr>
            <p:spPr bwMode="auto">
              <a:xfrm flipV="1">
                <a:off x="682" y="3068"/>
                <a:ext cx="18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15" name="Line 27"/>
              <p:cNvSpPr>
                <a:spLocks noChangeShapeType="1"/>
              </p:cNvSpPr>
              <p:nvPr/>
            </p:nvSpPr>
            <p:spPr bwMode="auto">
              <a:xfrm>
                <a:off x="682" y="3204"/>
                <a:ext cx="18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16" name="Line 28"/>
              <p:cNvSpPr>
                <a:spLocks noChangeShapeType="1"/>
              </p:cNvSpPr>
              <p:nvPr/>
            </p:nvSpPr>
            <p:spPr bwMode="auto">
              <a:xfrm>
                <a:off x="684" y="3204"/>
                <a:ext cx="20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17" name="Line 29"/>
              <p:cNvSpPr>
                <a:spLocks noChangeShapeType="1"/>
              </p:cNvSpPr>
              <p:nvPr/>
            </p:nvSpPr>
            <p:spPr bwMode="auto">
              <a:xfrm flipV="1">
                <a:off x="684" y="2796"/>
                <a:ext cx="200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aphicFrame>
        <p:nvGraphicFramePr>
          <p:cNvPr id="27678" name="Group 30"/>
          <p:cNvGraphicFramePr>
            <a:graphicFrameLocks noGrp="1"/>
          </p:cNvGraphicFramePr>
          <p:nvPr/>
        </p:nvGraphicFramePr>
        <p:xfrm>
          <a:off x="7243763" y="2532063"/>
          <a:ext cx="1073150" cy="4064000"/>
        </p:xfrm>
        <a:graphic>
          <a:graphicData uri="http://schemas.openxmlformats.org/drawingml/2006/table">
            <a:tbl>
              <a:tblPr/>
              <a:tblGrid>
                <a:gridCol w="268287"/>
                <a:gridCol w="268288"/>
                <a:gridCol w="268287"/>
                <a:gridCol w="268288"/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4926013" y="2508250"/>
            <a:ext cx="2309812" cy="4105275"/>
            <a:chOff x="3103" y="1570"/>
            <a:chExt cx="1455" cy="2586"/>
          </a:xfrm>
        </p:grpSpPr>
        <p:grpSp>
          <p:nvGrpSpPr>
            <p:cNvPr id="4195" name="Group 118"/>
            <p:cNvGrpSpPr>
              <a:grpSpLocks/>
            </p:cNvGrpSpPr>
            <p:nvPr/>
          </p:nvGrpSpPr>
          <p:grpSpPr bwMode="auto">
            <a:xfrm>
              <a:off x="3103" y="2749"/>
              <a:ext cx="911" cy="227"/>
              <a:chOff x="3107" y="2749"/>
              <a:chExt cx="911" cy="227"/>
            </a:xfrm>
          </p:grpSpPr>
          <p:sp>
            <p:nvSpPr>
              <p:cNvPr id="4199" name="Text Box 119"/>
              <p:cNvSpPr txBox="1">
                <a:spLocks noChangeArrowheads="1"/>
              </p:cNvSpPr>
              <p:nvPr/>
            </p:nvSpPr>
            <p:spPr bwMode="auto">
              <a:xfrm>
                <a:off x="3107" y="2749"/>
                <a:ext cx="227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ES" altLang="es-ES" sz="1800">
                  <a:latin typeface="Arial" charset="0"/>
                </a:endParaRPr>
              </a:p>
            </p:txBody>
          </p:sp>
          <p:sp>
            <p:nvSpPr>
              <p:cNvPr id="4200" name="Text Box 120"/>
              <p:cNvSpPr txBox="1">
                <a:spLocks noChangeArrowheads="1"/>
              </p:cNvSpPr>
              <p:nvPr/>
            </p:nvSpPr>
            <p:spPr bwMode="auto">
              <a:xfrm>
                <a:off x="3337" y="2749"/>
                <a:ext cx="227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ES" altLang="es-ES" sz="1800">
                  <a:latin typeface="Arial" charset="0"/>
                </a:endParaRPr>
              </a:p>
            </p:txBody>
          </p:sp>
          <p:sp>
            <p:nvSpPr>
              <p:cNvPr id="4201" name="Text Box 121"/>
              <p:cNvSpPr txBox="1">
                <a:spLocks noChangeArrowheads="1"/>
              </p:cNvSpPr>
              <p:nvPr/>
            </p:nvSpPr>
            <p:spPr bwMode="auto">
              <a:xfrm>
                <a:off x="3561" y="2749"/>
                <a:ext cx="227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ES" altLang="es-ES" sz="1800">
                  <a:latin typeface="Arial" charset="0"/>
                </a:endParaRPr>
              </a:p>
            </p:txBody>
          </p:sp>
          <p:sp>
            <p:nvSpPr>
              <p:cNvPr id="4202" name="Text Box 122"/>
              <p:cNvSpPr txBox="1">
                <a:spLocks noChangeArrowheads="1"/>
              </p:cNvSpPr>
              <p:nvPr/>
            </p:nvSpPr>
            <p:spPr bwMode="auto">
              <a:xfrm>
                <a:off x="3791" y="2749"/>
                <a:ext cx="227" cy="2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ES" altLang="es-ES" sz="1800">
                  <a:latin typeface="Arial" charset="0"/>
                </a:endParaRPr>
              </a:p>
            </p:txBody>
          </p:sp>
        </p:grpSp>
        <p:grpSp>
          <p:nvGrpSpPr>
            <p:cNvPr id="4196" name="Group 123"/>
            <p:cNvGrpSpPr>
              <a:grpSpLocks/>
            </p:cNvGrpSpPr>
            <p:nvPr/>
          </p:nvGrpSpPr>
          <p:grpSpPr bwMode="auto">
            <a:xfrm>
              <a:off x="4014" y="1570"/>
              <a:ext cx="544" cy="2586"/>
              <a:chOff x="4014" y="1570"/>
              <a:chExt cx="544" cy="2586"/>
            </a:xfrm>
          </p:grpSpPr>
          <p:sp>
            <p:nvSpPr>
              <p:cNvPr id="4197" name="AutoShape 124"/>
              <p:cNvSpPr>
                <a:spLocks/>
              </p:cNvSpPr>
              <p:nvPr/>
            </p:nvSpPr>
            <p:spPr bwMode="auto">
              <a:xfrm>
                <a:off x="4332" y="1570"/>
                <a:ext cx="226" cy="2586"/>
              </a:xfrm>
              <a:prstGeom prst="leftBrace">
                <a:avLst>
                  <a:gd name="adj1" fmla="val 95354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ES" altLang="es-ES" sz="1800">
                  <a:latin typeface="Arial" charset="0"/>
                </a:endParaRPr>
              </a:p>
            </p:txBody>
          </p:sp>
          <p:sp>
            <p:nvSpPr>
              <p:cNvPr id="4198" name="Line 125"/>
              <p:cNvSpPr>
                <a:spLocks noChangeShapeType="1"/>
              </p:cNvSpPr>
              <p:nvPr/>
            </p:nvSpPr>
            <p:spPr bwMode="auto">
              <a:xfrm>
                <a:off x="4014" y="2865"/>
                <a:ext cx="31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27774" name="Rectangle 126"/>
          <p:cNvSpPr>
            <a:spLocks noChangeArrowheads="1"/>
          </p:cNvSpPr>
          <p:nvPr/>
        </p:nvSpPr>
        <p:spPr bwMode="auto">
          <a:xfrm>
            <a:off x="2268538" y="5805488"/>
            <a:ext cx="46085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altLang="es-ES" sz="1800">
                <a:solidFill>
                  <a:schemeClr val="accent2"/>
                </a:solidFill>
                <a:latin typeface="Arial" charset="0"/>
              </a:rPr>
              <a:t>En todos estos casos, la resolución es 1, ya que es la mayor diferencia entre un número y el siguiente o el anterior.</a:t>
            </a:r>
          </a:p>
        </p:txBody>
      </p:sp>
      <p:sp>
        <p:nvSpPr>
          <p:cNvPr id="41" name="1 Título"/>
          <p:cNvSpPr txBox="1">
            <a:spLocks/>
          </p:cNvSpPr>
          <p:nvPr/>
        </p:nvSpPr>
        <p:spPr>
          <a:xfrm>
            <a:off x="457200" y="357188"/>
            <a:ext cx="8229600" cy="8620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Representación conjunta de números positivos y negativos.</a:t>
            </a:r>
          </a:p>
        </p:txBody>
      </p:sp>
    </p:spTree>
    <p:extLst>
      <p:ext uri="{BB962C8B-B14F-4D97-AF65-F5344CB8AC3E}">
        <p14:creationId xmlns:p14="http://schemas.microsoft.com/office/powerpoint/2010/main" val="18996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60" grpId="0"/>
      <p:bldP spid="27661" grpId="0"/>
      <p:bldP spid="277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0825" y="1198563"/>
            <a:ext cx="8637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rgbClr val="6600FF"/>
                </a:solidFill>
                <a:latin typeface="Arial" charset="0"/>
              </a:rPr>
              <a:t>Representación de números enteros.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50825" y="1631950"/>
            <a:ext cx="8637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800" b="1" i="1">
                <a:latin typeface="Arial" charset="0"/>
              </a:rPr>
              <a:t>Ejemplo: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0825" y="1992313"/>
            <a:ext cx="8637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>
                <a:latin typeface="Arial" charset="0"/>
              </a:rPr>
              <a:t>Calcular el rango de un número de 8 bits expresado en signo y magnitud, teniendo en cuenta que el bit de signo está incluido.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0825" y="2566988"/>
            <a:ext cx="86375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>
                <a:latin typeface="Arial" charset="0"/>
              </a:rPr>
              <a:t>De los 8 bits, utilizaremos 1 para el bit de signo, y el resto (7 bits) para la magnitud.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914650" y="3070225"/>
            <a:ext cx="360363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>
                <a:latin typeface="Arial" charset="0"/>
              </a:rPr>
              <a:t>Signo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>
                <a:latin typeface="Arial" charset="0"/>
              </a:rPr>
              <a:t>1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348038" y="3070225"/>
            <a:ext cx="2519362" cy="735013"/>
            <a:chOff x="1474" y="3627"/>
            <a:chExt cx="1587" cy="463"/>
          </a:xfrm>
        </p:grpSpPr>
        <p:sp>
          <p:nvSpPr>
            <p:cNvPr id="6154" name="Text Box 9"/>
            <p:cNvSpPr txBox="1">
              <a:spLocks noChangeArrowheads="1"/>
            </p:cNvSpPr>
            <p:nvPr/>
          </p:nvSpPr>
          <p:spPr bwMode="auto">
            <a:xfrm>
              <a:off x="1474" y="3627"/>
              <a:ext cx="22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S" sz="1000" b="1">
                <a:latin typeface="Arial" charset="0"/>
              </a:endParaRPr>
            </a:p>
          </p:txBody>
        </p:sp>
        <p:sp>
          <p:nvSpPr>
            <p:cNvPr id="6155" name="Text Box 10"/>
            <p:cNvSpPr txBox="1">
              <a:spLocks noChangeArrowheads="1"/>
            </p:cNvSpPr>
            <p:nvPr/>
          </p:nvSpPr>
          <p:spPr bwMode="auto">
            <a:xfrm>
              <a:off x="1700" y="3627"/>
              <a:ext cx="22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S" sz="1000" b="1">
                <a:latin typeface="Arial" charset="0"/>
              </a:endParaRPr>
            </a:p>
          </p:txBody>
        </p:sp>
        <p:sp>
          <p:nvSpPr>
            <p:cNvPr id="6156" name="Text Box 11"/>
            <p:cNvSpPr txBox="1">
              <a:spLocks noChangeArrowheads="1"/>
            </p:cNvSpPr>
            <p:nvPr/>
          </p:nvSpPr>
          <p:spPr bwMode="auto">
            <a:xfrm>
              <a:off x="1928" y="3627"/>
              <a:ext cx="22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S" sz="1000" b="1">
                <a:latin typeface="Arial" charset="0"/>
              </a:endParaRPr>
            </a:p>
          </p:txBody>
        </p:sp>
        <p:sp>
          <p:nvSpPr>
            <p:cNvPr id="6157" name="Text Box 12"/>
            <p:cNvSpPr txBox="1">
              <a:spLocks noChangeArrowheads="1"/>
            </p:cNvSpPr>
            <p:nvPr/>
          </p:nvSpPr>
          <p:spPr bwMode="auto">
            <a:xfrm>
              <a:off x="2154" y="3627"/>
              <a:ext cx="22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S" sz="1000" b="1">
                <a:latin typeface="Arial" charset="0"/>
              </a:endParaRPr>
            </a:p>
          </p:txBody>
        </p:sp>
        <p:sp>
          <p:nvSpPr>
            <p:cNvPr id="6158" name="Text Box 13"/>
            <p:cNvSpPr txBox="1">
              <a:spLocks noChangeArrowheads="1"/>
            </p:cNvSpPr>
            <p:nvPr/>
          </p:nvSpPr>
          <p:spPr bwMode="auto">
            <a:xfrm>
              <a:off x="2382" y="3627"/>
              <a:ext cx="22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S" sz="1000" b="1">
                <a:latin typeface="Arial" charset="0"/>
              </a:endParaRPr>
            </a:p>
          </p:txBody>
        </p:sp>
        <p:sp>
          <p:nvSpPr>
            <p:cNvPr id="6159" name="Text Box 14"/>
            <p:cNvSpPr txBox="1">
              <a:spLocks noChangeArrowheads="1"/>
            </p:cNvSpPr>
            <p:nvPr/>
          </p:nvSpPr>
          <p:spPr bwMode="auto">
            <a:xfrm>
              <a:off x="2608" y="3627"/>
              <a:ext cx="22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S" sz="1000" b="1">
                <a:latin typeface="Arial" charset="0"/>
              </a:endParaRPr>
            </a:p>
          </p:txBody>
        </p:sp>
        <p:sp>
          <p:nvSpPr>
            <p:cNvPr id="6160" name="Text Box 15"/>
            <p:cNvSpPr txBox="1">
              <a:spLocks noChangeArrowheads="1"/>
            </p:cNvSpPr>
            <p:nvPr/>
          </p:nvSpPr>
          <p:spPr bwMode="auto">
            <a:xfrm>
              <a:off x="2834" y="3627"/>
              <a:ext cx="227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ES" sz="1000" b="1">
                <a:latin typeface="Arial" charset="0"/>
              </a:endParaRPr>
            </a:p>
          </p:txBody>
        </p:sp>
        <p:grpSp>
          <p:nvGrpSpPr>
            <p:cNvPr id="6161" name="Group 16"/>
            <p:cNvGrpSpPr>
              <a:grpSpLocks/>
            </p:cNvGrpSpPr>
            <p:nvPr/>
          </p:nvGrpSpPr>
          <p:grpSpPr bwMode="auto">
            <a:xfrm>
              <a:off x="1474" y="3883"/>
              <a:ext cx="1587" cy="207"/>
              <a:chOff x="1474" y="3883"/>
              <a:chExt cx="1587" cy="207"/>
            </a:xfrm>
          </p:grpSpPr>
          <p:sp>
            <p:nvSpPr>
              <p:cNvPr id="6162" name="Text Box 17"/>
              <p:cNvSpPr txBox="1">
                <a:spLocks noChangeArrowheads="1"/>
              </p:cNvSpPr>
              <p:nvPr/>
            </p:nvSpPr>
            <p:spPr bwMode="auto">
              <a:xfrm>
                <a:off x="2023" y="3994"/>
                <a:ext cx="44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1000" b="1">
                    <a:latin typeface="Arial" charset="0"/>
                  </a:rPr>
                  <a:t>Magnitud=7</a:t>
                </a:r>
              </a:p>
            </p:txBody>
          </p:sp>
          <p:sp>
            <p:nvSpPr>
              <p:cNvPr id="6163" name="AutoShape 18"/>
              <p:cNvSpPr>
                <a:spLocks/>
              </p:cNvSpPr>
              <p:nvPr/>
            </p:nvSpPr>
            <p:spPr bwMode="auto">
              <a:xfrm rot="-5400000">
                <a:off x="2222" y="3135"/>
                <a:ext cx="91" cy="1587"/>
              </a:xfrm>
              <a:prstGeom prst="leftBrace">
                <a:avLst>
                  <a:gd name="adj1" fmla="val 14533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ES" altLang="es-ES" sz="1800">
                  <a:latin typeface="Arial" charset="0"/>
                </a:endParaRPr>
              </a:p>
            </p:txBody>
          </p:sp>
        </p:grpSp>
      </p:grp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0825" y="3862388"/>
            <a:ext cx="85693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600">
                <a:latin typeface="Arial" charset="0"/>
              </a:rPr>
              <a:t>Como de los </a:t>
            </a:r>
            <a:r>
              <a:rPr lang="es-ES" altLang="es-ES" sz="1600" b="1" i="1">
                <a:latin typeface="Arial" charset="0"/>
              </a:rPr>
              <a:t>n=8</a:t>
            </a:r>
            <a:r>
              <a:rPr lang="es-ES" altLang="es-ES" sz="1600">
                <a:latin typeface="Arial" charset="0"/>
              </a:rPr>
              <a:t> bits, hemos utilizado 1 para el signo, nos quedarán </a:t>
            </a:r>
            <a:r>
              <a:rPr lang="es-ES" altLang="es-ES" sz="1600" b="1" i="1">
                <a:solidFill>
                  <a:srgbClr val="FF0000"/>
                </a:solidFill>
                <a:latin typeface="Arial" charset="0"/>
              </a:rPr>
              <a:t>n-1=7</a:t>
            </a:r>
            <a:r>
              <a:rPr lang="es-ES" altLang="es-ES" sz="1600">
                <a:latin typeface="Arial" charset="0"/>
              </a:rPr>
              <a:t> bits para representar la magnitud del número, por lo que el rango de representación será: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600">
                <a:latin typeface="Arial" charset="0"/>
              </a:rPr>
              <a:t>[-2</a:t>
            </a:r>
            <a:r>
              <a:rPr lang="es-ES" altLang="es-ES" sz="1600" b="1" i="1" baseline="30000">
                <a:solidFill>
                  <a:srgbClr val="FF0000"/>
                </a:solidFill>
                <a:latin typeface="Arial" charset="0"/>
              </a:rPr>
              <a:t>7</a:t>
            </a:r>
            <a:r>
              <a:rPr lang="es-ES" altLang="es-ES" sz="1600">
                <a:latin typeface="Arial" charset="0"/>
              </a:rPr>
              <a:t>-1, +2</a:t>
            </a:r>
            <a:r>
              <a:rPr lang="es-ES" altLang="es-ES" sz="1600" b="1" i="1" baseline="30000">
                <a:solidFill>
                  <a:srgbClr val="FF0000"/>
                </a:solidFill>
                <a:latin typeface="Arial" charset="0"/>
              </a:rPr>
              <a:t>7</a:t>
            </a:r>
            <a:r>
              <a:rPr lang="es-ES" altLang="es-ES" sz="1600">
                <a:latin typeface="Arial" charset="0"/>
              </a:rPr>
              <a:t>-1] = </a:t>
            </a:r>
            <a:r>
              <a:rPr lang="es-ES" altLang="es-ES" sz="1600" b="1">
                <a:solidFill>
                  <a:srgbClr val="0000FF"/>
                </a:solidFill>
                <a:latin typeface="Arial" charset="0"/>
              </a:rPr>
              <a:t>[-127, +127]</a:t>
            </a: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420687" y="394012"/>
            <a:ext cx="8229600" cy="66008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280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Representación </a:t>
            </a:r>
            <a:r>
              <a:rPr lang="es-ES" sz="280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s-ES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números positivos y negativos.</a:t>
            </a:r>
          </a:p>
        </p:txBody>
      </p:sp>
    </p:spTree>
    <p:extLst>
      <p:ext uri="{BB962C8B-B14F-4D97-AF65-F5344CB8AC3E}">
        <p14:creationId xmlns:p14="http://schemas.microsoft.com/office/powerpoint/2010/main" val="324043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  <p:bldP spid="30726" grpId="0"/>
      <p:bldP spid="30727" grpId="0" animBg="1"/>
      <p:bldP spid="307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0825" y="1195388"/>
            <a:ext cx="8637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rgbClr val="6600FF"/>
                </a:solidFill>
                <a:latin typeface="Arial" charset="0"/>
              </a:rPr>
              <a:t>Representación de números enteros.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1485900"/>
            <a:ext cx="86375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i="1">
                <a:solidFill>
                  <a:srgbClr val="800000"/>
                </a:solidFill>
                <a:latin typeface="Arial" charset="0"/>
              </a:rPr>
              <a:t>Complementos.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50825" y="1774825"/>
            <a:ext cx="86375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188" indent="-3571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s-ES" altLang="es-ES" sz="1800" i="1">
                <a:solidFill>
                  <a:srgbClr val="800000"/>
                </a:solidFill>
                <a:latin typeface="Arial" charset="0"/>
              </a:rPr>
              <a:t>Convenio de complemento a 2 en números binarios.</a:t>
            </a:r>
            <a:endParaRPr lang="es-ES" altLang="es-ES" sz="180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250825" y="2135188"/>
            <a:ext cx="86375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800">
                <a:latin typeface="Arial" charset="0"/>
              </a:rPr>
              <a:t>Existen 2 métodos para representar un número negativo en complemento a 2.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250825" y="2422525"/>
            <a:ext cx="8637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188" indent="-357188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s-ES" altLang="es-ES" sz="1800" b="1" i="1">
                <a:latin typeface="Arial" charset="0"/>
              </a:rPr>
              <a:t>Método 1</a:t>
            </a:r>
            <a:r>
              <a:rPr lang="es-ES" altLang="es-ES" sz="1800">
                <a:latin typeface="Arial" charset="0"/>
              </a:rPr>
              <a:t>: Cambiar todos los unos por ceros y los ceros por unos y luego sumarle 1.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250825" y="3070225"/>
            <a:ext cx="86375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188" indent="-357188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s-ES" altLang="es-ES" sz="1800" b="1" i="1">
                <a:latin typeface="Arial" charset="0"/>
              </a:rPr>
              <a:t>Método 2</a:t>
            </a:r>
            <a:r>
              <a:rPr lang="es-ES" altLang="es-ES" sz="1800">
                <a:latin typeface="Arial" charset="0"/>
              </a:rPr>
              <a:t>: Comenzando por la derecha, dejar intactos todos los dígitos hasta el primer 1 inclusive y cambiar del resto los unos por ceros y los ceros por unos.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250825" y="3717925"/>
            <a:ext cx="86375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188" indent="-357188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altLang="es-ES" sz="1800" b="1" i="1">
                <a:latin typeface="Arial" charset="0"/>
              </a:rPr>
              <a:t>Ejemplo:</a:t>
            </a:r>
            <a:r>
              <a:rPr lang="es-ES" altLang="es-ES" sz="1800">
                <a:latin typeface="Arial" charset="0"/>
              </a:rPr>
              <a:t> Representar los números decimales 42 y –42, en complemento a dos.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250825" y="4078288"/>
            <a:ext cx="86375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188" indent="-357188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altLang="es-ES" sz="1800">
                <a:latin typeface="Arial" charset="0"/>
              </a:rPr>
              <a:t>Como el 42 es positivo, se representa en signo y magnitud: </a:t>
            </a:r>
            <a:r>
              <a:rPr lang="es-ES" altLang="es-ES" sz="1800" b="1">
                <a:solidFill>
                  <a:schemeClr val="hlink"/>
                </a:solidFill>
                <a:latin typeface="Arial" charset="0"/>
              </a:rPr>
              <a:t>0</a:t>
            </a:r>
            <a:r>
              <a:rPr lang="es-ES" altLang="es-ES" sz="1800">
                <a:latin typeface="Arial" charset="0"/>
              </a:rPr>
              <a:t> </a:t>
            </a:r>
            <a:r>
              <a:rPr lang="es-ES" altLang="es-ES" sz="1800" b="1">
                <a:solidFill>
                  <a:srgbClr val="0000FF"/>
                </a:solidFill>
                <a:latin typeface="Arial" charset="0"/>
              </a:rPr>
              <a:t>101010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250825" y="4438650"/>
            <a:ext cx="86375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188" indent="-357188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altLang="es-ES" sz="1800">
                <a:latin typeface="Arial" charset="0"/>
              </a:rPr>
              <a:t>Para representar el -42 probamos los 2 métodos:</a:t>
            </a:r>
            <a:endParaRPr lang="es-ES" altLang="es-ES" sz="1800" b="1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19138" y="5214938"/>
            <a:ext cx="2519362" cy="360362"/>
            <a:chOff x="453" y="2967"/>
            <a:chExt cx="1587" cy="227"/>
          </a:xfrm>
        </p:grpSpPr>
        <p:sp>
          <p:nvSpPr>
            <p:cNvPr id="13370" name="Text Box 13"/>
            <p:cNvSpPr txBox="1">
              <a:spLocks noChangeArrowheads="1"/>
            </p:cNvSpPr>
            <p:nvPr/>
          </p:nvSpPr>
          <p:spPr bwMode="auto">
            <a:xfrm>
              <a:off x="453" y="2967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0</a:t>
              </a:r>
            </a:p>
          </p:txBody>
        </p:sp>
        <p:sp>
          <p:nvSpPr>
            <p:cNvPr id="13371" name="Text Box 14"/>
            <p:cNvSpPr txBox="1">
              <a:spLocks noChangeArrowheads="1"/>
            </p:cNvSpPr>
            <p:nvPr/>
          </p:nvSpPr>
          <p:spPr bwMode="auto">
            <a:xfrm>
              <a:off x="680" y="2967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1</a:t>
              </a:r>
            </a:p>
          </p:txBody>
        </p:sp>
        <p:sp>
          <p:nvSpPr>
            <p:cNvPr id="13372" name="Text Box 15"/>
            <p:cNvSpPr txBox="1">
              <a:spLocks noChangeArrowheads="1"/>
            </p:cNvSpPr>
            <p:nvPr/>
          </p:nvSpPr>
          <p:spPr bwMode="auto">
            <a:xfrm>
              <a:off x="906" y="2967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0</a:t>
              </a:r>
            </a:p>
          </p:txBody>
        </p:sp>
        <p:sp>
          <p:nvSpPr>
            <p:cNvPr id="13373" name="Text Box 16"/>
            <p:cNvSpPr txBox="1">
              <a:spLocks noChangeArrowheads="1"/>
            </p:cNvSpPr>
            <p:nvPr/>
          </p:nvSpPr>
          <p:spPr bwMode="auto">
            <a:xfrm>
              <a:off x="1133" y="2967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1</a:t>
              </a:r>
            </a:p>
          </p:txBody>
        </p:sp>
        <p:sp>
          <p:nvSpPr>
            <p:cNvPr id="13374" name="Text Box 17"/>
            <p:cNvSpPr txBox="1">
              <a:spLocks noChangeArrowheads="1"/>
            </p:cNvSpPr>
            <p:nvPr/>
          </p:nvSpPr>
          <p:spPr bwMode="auto">
            <a:xfrm>
              <a:off x="1360" y="2967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0</a:t>
              </a:r>
            </a:p>
          </p:txBody>
        </p:sp>
        <p:sp>
          <p:nvSpPr>
            <p:cNvPr id="13375" name="Text Box 18"/>
            <p:cNvSpPr txBox="1">
              <a:spLocks noChangeArrowheads="1"/>
            </p:cNvSpPr>
            <p:nvPr/>
          </p:nvSpPr>
          <p:spPr bwMode="auto">
            <a:xfrm>
              <a:off x="1586" y="2967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1</a:t>
              </a:r>
            </a:p>
          </p:txBody>
        </p:sp>
        <p:sp>
          <p:nvSpPr>
            <p:cNvPr id="13376" name="Text Box 19"/>
            <p:cNvSpPr txBox="1">
              <a:spLocks noChangeArrowheads="1"/>
            </p:cNvSpPr>
            <p:nvPr/>
          </p:nvSpPr>
          <p:spPr bwMode="auto">
            <a:xfrm>
              <a:off x="1813" y="2967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0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084263" y="5586413"/>
            <a:ext cx="1798637" cy="360362"/>
            <a:chOff x="683" y="3201"/>
            <a:chExt cx="1133" cy="227"/>
          </a:xfrm>
        </p:grpSpPr>
        <p:sp>
          <p:nvSpPr>
            <p:cNvPr id="13367" name="Text Box 21"/>
            <p:cNvSpPr txBox="1">
              <a:spLocks noChangeArrowheads="1"/>
            </p:cNvSpPr>
            <p:nvPr/>
          </p:nvSpPr>
          <p:spPr bwMode="auto">
            <a:xfrm>
              <a:off x="683" y="3201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0</a:t>
              </a:r>
            </a:p>
          </p:txBody>
        </p:sp>
        <p:sp>
          <p:nvSpPr>
            <p:cNvPr id="13368" name="Text Box 22"/>
            <p:cNvSpPr txBox="1">
              <a:spLocks noChangeArrowheads="1"/>
            </p:cNvSpPr>
            <p:nvPr/>
          </p:nvSpPr>
          <p:spPr bwMode="auto">
            <a:xfrm>
              <a:off x="1136" y="3201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0</a:t>
              </a:r>
            </a:p>
          </p:txBody>
        </p:sp>
        <p:sp>
          <p:nvSpPr>
            <p:cNvPr id="13369" name="Text Box 23"/>
            <p:cNvSpPr txBox="1">
              <a:spLocks noChangeArrowheads="1"/>
            </p:cNvSpPr>
            <p:nvPr/>
          </p:nvSpPr>
          <p:spPr bwMode="auto">
            <a:xfrm>
              <a:off x="1589" y="3201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0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23900" y="5586413"/>
            <a:ext cx="2519363" cy="360362"/>
            <a:chOff x="456" y="3201"/>
            <a:chExt cx="1587" cy="227"/>
          </a:xfrm>
        </p:grpSpPr>
        <p:sp>
          <p:nvSpPr>
            <p:cNvPr id="13363" name="Text Box 25"/>
            <p:cNvSpPr txBox="1">
              <a:spLocks noChangeArrowheads="1"/>
            </p:cNvSpPr>
            <p:nvPr/>
          </p:nvSpPr>
          <p:spPr bwMode="auto">
            <a:xfrm>
              <a:off x="456" y="3201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1</a:t>
              </a:r>
            </a:p>
          </p:txBody>
        </p:sp>
        <p:sp>
          <p:nvSpPr>
            <p:cNvPr id="13364" name="Text Box 26"/>
            <p:cNvSpPr txBox="1">
              <a:spLocks noChangeArrowheads="1"/>
            </p:cNvSpPr>
            <p:nvPr/>
          </p:nvSpPr>
          <p:spPr bwMode="auto">
            <a:xfrm>
              <a:off x="909" y="3201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1</a:t>
              </a:r>
            </a:p>
          </p:txBody>
        </p:sp>
        <p:sp>
          <p:nvSpPr>
            <p:cNvPr id="13365" name="Text Box 27"/>
            <p:cNvSpPr txBox="1">
              <a:spLocks noChangeArrowheads="1"/>
            </p:cNvSpPr>
            <p:nvPr/>
          </p:nvSpPr>
          <p:spPr bwMode="auto">
            <a:xfrm>
              <a:off x="1363" y="3201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1</a:t>
              </a:r>
            </a:p>
          </p:txBody>
        </p:sp>
        <p:sp>
          <p:nvSpPr>
            <p:cNvPr id="13366" name="Text Box 28"/>
            <p:cNvSpPr txBox="1">
              <a:spLocks noChangeArrowheads="1"/>
            </p:cNvSpPr>
            <p:nvPr/>
          </p:nvSpPr>
          <p:spPr bwMode="auto">
            <a:xfrm>
              <a:off x="1816" y="3201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1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23900" y="6381750"/>
            <a:ext cx="2519363" cy="360363"/>
            <a:chOff x="456" y="3702"/>
            <a:chExt cx="1587" cy="227"/>
          </a:xfrm>
        </p:grpSpPr>
        <p:sp>
          <p:nvSpPr>
            <p:cNvPr id="13356" name="Text Box 30"/>
            <p:cNvSpPr txBox="1">
              <a:spLocks noChangeArrowheads="1"/>
            </p:cNvSpPr>
            <p:nvPr/>
          </p:nvSpPr>
          <p:spPr bwMode="auto">
            <a:xfrm>
              <a:off x="456" y="3702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00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3357" name="Text Box 31"/>
            <p:cNvSpPr txBox="1">
              <a:spLocks noChangeArrowheads="1"/>
            </p:cNvSpPr>
            <p:nvPr/>
          </p:nvSpPr>
          <p:spPr bwMode="auto">
            <a:xfrm>
              <a:off x="683" y="3702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00FF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3358" name="Text Box 32"/>
            <p:cNvSpPr txBox="1">
              <a:spLocks noChangeArrowheads="1"/>
            </p:cNvSpPr>
            <p:nvPr/>
          </p:nvSpPr>
          <p:spPr bwMode="auto">
            <a:xfrm>
              <a:off x="909" y="3702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00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3359" name="Text Box 33"/>
            <p:cNvSpPr txBox="1">
              <a:spLocks noChangeArrowheads="1"/>
            </p:cNvSpPr>
            <p:nvPr/>
          </p:nvSpPr>
          <p:spPr bwMode="auto">
            <a:xfrm>
              <a:off x="1136" y="3702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00FF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3360" name="Text Box 34"/>
            <p:cNvSpPr txBox="1">
              <a:spLocks noChangeArrowheads="1"/>
            </p:cNvSpPr>
            <p:nvPr/>
          </p:nvSpPr>
          <p:spPr bwMode="auto">
            <a:xfrm>
              <a:off x="1363" y="3702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00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3361" name="Text Box 35"/>
            <p:cNvSpPr txBox="1">
              <a:spLocks noChangeArrowheads="1"/>
            </p:cNvSpPr>
            <p:nvPr/>
          </p:nvSpPr>
          <p:spPr bwMode="auto">
            <a:xfrm>
              <a:off x="1589" y="3702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00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3362" name="Text Box 36"/>
            <p:cNvSpPr txBox="1">
              <a:spLocks noChangeArrowheads="1"/>
            </p:cNvSpPr>
            <p:nvPr/>
          </p:nvSpPr>
          <p:spPr bwMode="auto">
            <a:xfrm>
              <a:off x="1816" y="3702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00FF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4645025" y="5229225"/>
            <a:ext cx="2519363" cy="360363"/>
            <a:chOff x="3016" y="2976"/>
            <a:chExt cx="1587" cy="227"/>
          </a:xfrm>
        </p:grpSpPr>
        <p:sp>
          <p:nvSpPr>
            <p:cNvPr id="13349" name="Text Box 38"/>
            <p:cNvSpPr txBox="1">
              <a:spLocks noChangeArrowheads="1"/>
            </p:cNvSpPr>
            <p:nvPr/>
          </p:nvSpPr>
          <p:spPr bwMode="auto">
            <a:xfrm>
              <a:off x="3016" y="2976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0</a:t>
              </a:r>
            </a:p>
          </p:txBody>
        </p:sp>
        <p:sp>
          <p:nvSpPr>
            <p:cNvPr id="13350" name="Text Box 39"/>
            <p:cNvSpPr txBox="1">
              <a:spLocks noChangeArrowheads="1"/>
            </p:cNvSpPr>
            <p:nvPr/>
          </p:nvSpPr>
          <p:spPr bwMode="auto">
            <a:xfrm>
              <a:off x="3243" y="2976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1</a:t>
              </a:r>
            </a:p>
          </p:txBody>
        </p:sp>
        <p:sp>
          <p:nvSpPr>
            <p:cNvPr id="13351" name="Text Box 40"/>
            <p:cNvSpPr txBox="1">
              <a:spLocks noChangeArrowheads="1"/>
            </p:cNvSpPr>
            <p:nvPr/>
          </p:nvSpPr>
          <p:spPr bwMode="auto">
            <a:xfrm>
              <a:off x="3469" y="2976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0</a:t>
              </a:r>
            </a:p>
          </p:txBody>
        </p:sp>
        <p:sp>
          <p:nvSpPr>
            <p:cNvPr id="13352" name="Text Box 41"/>
            <p:cNvSpPr txBox="1">
              <a:spLocks noChangeArrowheads="1"/>
            </p:cNvSpPr>
            <p:nvPr/>
          </p:nvSpPr>
          <p:spPr bwMode="auto">
            <a:xfrm>
              <a:off x="3696" y="2976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1</a:t>
              </a:r>
            </a:p>
          </p:txBody>
        </p:sp>
        <p:sp>
          <p:nvSpPr>
            <p:cNvPr id="13353" name="Text Box 42"/>
            <p:cNvSpPr txBox="1">
              <a:spLocks noChangeArrowheads="1"/>
            </p:cNvSpPr>
            <p:nvPr/>
          </p:nvSpPr>
          <p:spPr bwMode="auto">
            <a:xfrm>
              <a:off x="3923" y="2976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0</a:t>
              </a:r>
            </a:p>
          </p:txBody>
        </p:sp>
        <p:sp>
          <p:nvSpPr>
            <p:cNvPr id="13354" name="Text Box 43"/>
            <p:cNvSpPr txBox="1">
              <a:spLocks noChangeArrowheads="1"/>
            </p:cNvSpPr>
            <p:nvPr/>
          </p:nvSpPr>
          <p:spPr bwMode="auto">
            <a:xfrm>
              <a:off x="4149" y="2976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1</a:t>
              </a:r>
            </a:p>
          </p:txBody>
        </p:sp>
        <p:sp>
          <p:nvSpPr>
            <p:cNvPr id="13355" name="Text Box 44"/>
            <p:cNvSpPr txBox="1">
              <a:spLocks noChangeArrowheads="1"/>
            </p:cNvSpPr>
            <p:nvPr/>
          </p:nvSpPr>
          <p:spPr bwMode="auto">
            <a:xfrm>
              <a:off x="4376" y="2976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0</a:t>
              </a: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4645025" y="5661025"/>
            <a:ext cx="1800225" cy="360363"/>
            <a:chOff x="3016" y="3248"/>
            <a:chExt cx="1134" cy="227"/>
          </a:xfrm>
        </p:grpSpPr>
        <p:sp>
          <p:nvSpPr>
            <p:cNvPr id="13344" name="Text Box 46"/>
            <p:cNvSpPr txBox="1">
              <a:spLocks noChangeArrowheads="1"/>
            </p:cNvSpPr>
            <p:nvPr/>
          </p:nvSpPr>
          <p:spPr bwMode="auto">
            <a:xfrm>
              <a:off x="3016" y="3248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00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3345" name="Text Box 47"/>
            <p:cNvSpPr txBox="1">
              <a:spLocks noChangeArrowheads="1"/>
            </p:cNvSpPr>
            <p:nvPr/>
          </p:nvSpPr>
          <p:spPr bwMode="auto">
            <a:xfrm>
              <a:off x="3243" y="3248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00FF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3346" name="Text Box 48"/>
            <p:cNvSpPr txBox="1">
              <a:spLocks noChangeArrowheads="1"/>
            </p:cNvSpPr>
            <p:nvPr/>
          </p:nvSpPr>
          <p:spPr bwMode="auto">
            <a:xfrm>
              <a:off x="3469" y="3248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00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3347" name="Text Box 49"/>
            <p:cNvSpPr txBox="1">
              <a:spLocks noChangeArrowheads="1"/>
            </p:cNvSpPr>
            <p:nvPr/>
          </p:nvSpPr>
          <p:spPr bwMode="auto">
            <a:xfrm>
              <a:off x="3696" y="3248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00FF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13348" name="Text Box 50"/>
            <p:cNvSpPr txBox="1">
              <a:spLocks noChangeArrowheads="1"/>
            </p:cNvSpPr>
            <p:nvPr/>
          </p:nvSpPr>
          <p:spPr bwMode="auto">
            <a:xfrm>
              <a:off x="3923" y="3248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00FF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6443663" y="5661025"/>
            <a:ext cx="720725" cy="360363"/>
            <a:chOff x="4149" y="3248"/>
            <a:chExt cx="454" cy="227"/>
          </a:xfrm>
        </p:grpSpPr>
        <p:sp>
          <p:nvSpPr>
            <p:cNvPr id="13342" name="Text Box 52"/>
            <p:cNvSpPr txBox="1">
              <a:spLocks noChangeArrowheads="1"/>
            </p:cNvSpPr>
            <p:nvPr/>
          </p:nvSpPr>
          <p:spPr bwMode="auto">
            <a:xfrm>
              <a:off x="4149" y="3248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00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3343" name="Text Box 53"/>
            <p:cNvSpPr txBox="1">
              <a:spLocks noChangeArrowheads="1"/>
            </p:cNvSpPr>
            <p:nvPr/>
          </p:nvSpPr>
          <p:spPr bwMode="auto">
            <a:xfrm>
              <a:off x="4376" y="3248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0000FF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43062" name="Rectangle 54"/>
          <p:cNvSpPr>
            <a:spLocks noChangeArrowheads="1"/>
          </p:cNvSpPr>
          <p:nvPr/>
        </p:nvSpPr>
        <p:spPr bwMode="auto">
          <a:xfrm>
            <a:off x="3078956" y="5383572"/>
            <a:ext cx="1746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7188" indent="-357188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altLang="es-ES" sz="1200">
                <a:latin typeface="Arial" charset="0"/>
              </a:rPr>
              <a:t>Cambiamos los 0 por 1</a:t>
            </a:r>
            <a:endParaRPr lang="es-ES" altLang="es-ES" sz="1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3063" name="Rectangle 55"/>
          <p:cNvSpPr>
            <a:spLocks noChangeArrowheads="1"/>
          </p:cNvSpPr>
          <p:nvPr/>
        </p:nvSpPr>
        <p:spPr bwMode="auto">
          <a:xfrm>
            <a:off x="3132138" y="5732823"/>
            <a:ext cx="1746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7188" indent="-357188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altLang="es-ES" sz="1200" dirty="0">
                <a:latin typeface="Arial" charset="0"/>
              </a:rPr>
              <a:t>Cambiamos los 1 por 0</a:t>
            </a:r>
            <a:endParaRPr lang="es-ES" altLang="es-ES" sz="12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3064" name="Rectangle 56"/>
          <p:cNvSpPr>
            <a:spLocks noChangeArrowheads="1"/>
          </p:cNvSpPr>
          <p:nvPr/>
        </p:nvSpPr>
        <p:spPr bwMode="auto">
          <a:xfrm>
            <a:off x="3132138" y="6107113"/>
            <a:ext cx="995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7188" indent="-357188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altLang="es-ES" sz="1200">
                <a:latin typeface="Arial" charset="0"/>
              </a:rPr>
              <a:t>Sumamos 1</a:t>
            </a:r>
            <a:endParaRPr lang="es-ES" altLang="es-ES" sz="1200" b="1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539750" y="6021388"/>
            <a:ext cx="2695575" cy="361950"/>
            <a:chOff x="340" y="3475"/>
            <a:chExt cx="1698" cy="228"/>
          </a:xfrm>
        </p:grpSpPr>
        <p:sp>
          <p:nvSpPr>
            <p:cNvPr id="13339" name="Text Box 58"/>
            <p:cNvSpPr txBox="1">
              <a:spLocks noChangeArrowheads="1"/>
            </p:cNvSpPr>
            <p:nvPr/>
          </p:nvSpPr>
          <p:spPr bwMode="auto">
            <a:xfrm>
              <a:off x="1811" y="3475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1</a:t>
              </a:r>
            </a:p>
          </p:txBody>
        </p:sp>
        <p:sp>
          <p:nvSpPr>
            <p:cNvPr id="13340" name="Line 59"/>
            <p:cNvSpPr>
              <a:spLocks noChangeShapeType="1"/>
            </p:cNvSpPr>
            <p:nvPr/>
          </p:nvSpPr>
          <p:spPr bwMode="auto">
            <a:xfrm flipH="1">
              <a:off x="431" y="3702"/>
              <a:ext cx="158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341" name="Text Box 60"/>
            <p:cNvSpPr txBox="1">
              <a:spLocks noChangeArrowheads="1"/>
            </p:cNvSpPr>
            <p:nvPr/>
          </p:nvSpPr>
          <p:spPr bwMode="auto">
            <a:xfrm>
              <a:off x="340" y="3475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latin typeface="Arial" charset="0"/>
                </a:rPr>
                <a:t>+</a:t>
              </a:r>
            </a:p>
          </p:txBody>
        </p:sp>
      </p:grpSp>
      <p:sp>
        <p:nvSpPr>
          <p:cNvPr id="43069" name="Rectangle 61"/>
          <p:cNvSpPr>
            <a:spLocks noChangeArrowheads="1"/>
          </p:cNvSpPr>
          <p:nvPr/>
        </p:nvSpPr>
        <p:spPr bwMode="auto">
          <a:xfrm>
            <a:off x="7015453" y="5000697"/>
            <a:ext cx="18176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altLang="es-ES" sz="1200" dirty="0">
                <a:latin typeface="Arial" charset="0"/>
              </a:rPr>
              <a:t>Dejamos intactos los bits de la derecha hasta el primer 1</a:t>
            </a:r>
            <a:endParaRPr lang="es-ES" altLang="es-ES" sz="12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3070" name="Rectangle 62"/>
          <p:cNvSpPr>
            <a:spLocks noChangeArrowheads="1"/>
          </p:cNvSpPr>
          <p:nvPr/>
        </p:nvSpPr>
        <p:spPr bwMode="auto">
          <a:xfrm>
            <a:off x="7029453" y="5685702"/>
            <a:ext cx="18176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altLang="es-ES" sz="1200" dirty="0">
                <a:latin typeface="Arial" charset="0"/>
              </a:rPr>
              <a:t>Complementamos el resto de bits cambiando unos por ceros y ceros por unos.</a:t>
            </a:r>
            <a:endParaRPr lang="es-ES" altLang="es-ES" sz="12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3071" name="Rectangle 63"/>
          <p:cNvSpPr>
            <a:spLocks noChangeArrowheads="1"/>
          </p:cNvSpPr>
          <p:nvPr/>
        </p:nvSpPr>
        <p:spPr bwMode="auto">
          <a:xfrm>
            <a:off x="1187450" y="4799013"/>
            <a:ext cx="12969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188" indent="-357188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altLang="es-ES" sz="1800" b="1" i="1">
                <a:latin typeface="Arial" charset="0"/>
              </a:rPr>
              <a:t>Método 1</a:t>
            </a:r>
            <a:r>
              <a:rPr lang="es-ES" altLang="es-ES" sz="1800">
                <a:latin typeface="Arial" charset="0"/>
              </a:rPr>
              <a:t>.</a:t>
            </a:r>
          </a:p>
        </p:txBody>
      </p:sp>
      <p:sp>
        <p:nvSpPr>
          <p:cNvPr id="43072" name="Rectangle 64"/>
          <p:cNvSpPr>
            <a:spLocks noChangeArrowheads="1"/>
          </p:cNvSpPr>
          <p:nvPr/>
        </p:nvSpPr>
        <p:spPr bwMode="auto">
          <a:xfrm>
            <a:off x="5148263" y="4799013"/>
            <a:ext cx="1296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188" indent="-357188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altLang="es-ES" sz="1800" b="1" i="1">
                <a:latin typeface="Arial" charset="0"/>
              </a:rPr>
              <a:t>Método 2</a:t>
            </a:r>
            <a:r>
              <a:rPr lang="es-ES" altLang="es-ES" sz="1800">
                <a:latin typeface="Arial" charset="0"/>
              </a:rPr>
              <a:t>.</a:t>
            </a:r>
          </a:p>
        </p:txBody>
      </p:sp>
      <p:sp>
        <p:nvSpPr>
          <p:cNvPr id="65" name="1 Título"/>
          <p:cNvSpPr txBox="1">
            <a:spLocks/>
          </p:cNvSpPr>
          <p:nvPr/>
        </p:nvSpPr>
        <p:spPr>
          <a:xfrm>
            <a:off x="395536" y="307182"/>
            <a:ext cx="8229600" cy="7635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Representación </a:t>
            </a:r>
            <a:r>
              <a:rPr lang="es-ES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s-ES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números positivos y negativos</a:t>
            </a:r>
            <a:r>
              <a:rPr lang="es-ES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259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3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3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3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43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/>
      <p:bldP spid="43015" grpId="0"/>
      <p:bldP spid="43016" grpId="0"/>
      <p:bldP spid="43017" grpId="0"/>
      <p:bldP spid="43018" grpId="0"/>
      <p:bldP spid="43019" grpId="0"/>
      <p:bldP spid="43062" grpId="0"/>
      <p:bldP spid="43062" grpId="1"/>
      <p:bldP spid="43063" grpId="0"/>
      <p:bldP spid="43063" grpId="1"/>
      <p:bldP spid="43064" grpId="0"/>
      <p:bldP spid="43064" grpId="1"/>
      <p:bldP spid="43069" grpId="0"/>
      <p:bldP spid="43069" grpId="1"/>
      <p:bldP spid="43070" grpId="0"/>
      <p:bldP spid="43071" grpId="0"/>
      <p:bldP spid="430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0825" y="1196975"/>
            <a:ext cx="8637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rgbClr val="6600FF"/>
                </a:solidFill>
                <a:latin typeface="Arial" charset="0"/>
              </a:rPr>
              <a:t>Representación de números enteros.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50825" y="1487488"/>
            <a:ext cx="86375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i="1">
                <a:solidFill>
                  <a:srgbClr val="800000"/>
                </a:solidFill>
                <a:latin typeface="Arial" charset="0"/>
              </a:rPr>
              <a:t>Complementos.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50825" y="1774825"/>
            <a:ext cx="86375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188" indent="-3571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s-ES" altLang="es-ES" sz="1800" i="1">
                <a:solidFill>
                  <a:srgbClr val="800000"/>
                </a:solidFill>
                <a:latin typeface="Arial" charset="0"/>
              </a:rPr>
              <a:t>Convenio de complemento a 2 en números binarios.</a:t>
            </a:r>
            <a:endParaRPr lang="es-ES" altLang="es-ES" sz="180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50825" y="2060575"/>
            <a:ext cx="86375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800">
                <a:latin typeface="Arial" charset="0"/>
              </a:rPr>
              <a:t>En la siguiente tabla se puede ver la representación de los números binarios de 4 bits incluido el signo en complemento a 2.</a:t>
            </a:r>
          </a:p>
        </p:txBody>
      </p:sp>
      <p:graphicFrame>
        <p:nvGraphicFramePr>
          <p:cNvPr id="44039" name="Group 7"/>
          <p:cNvGraphicFramePr>
            <a:graphicFrameLocks noGrp="1"/>
          </p:cNvGraphicFramePr>
          <p:nvPr/>
        </p:nvGraphicFramePr>
        <p:xfrm>
          <a:off x="1258888" y="2852738"/>
          <a:ext cx="4211637" cy="2468574"/>
        </p:xfrm>
        <a:graphic>
          <a:graphicData uri="http://schemas.openxmlformats.org/drawingml/2006/table">
            <a:tbl>
              <a:tblPr/>
              <a:tblGrid>
                <a:gridCol w="766762"/>
                <a:gridCol w="268288"/>
                <a:gridCol w="436562"/>
                <a:gridCol w="1268413"/>
                <a:gridCol w="766762"/>
                <a:gridCol w="268288"/>
                <a:gridCol w="436562"/>
              </a:tblGrid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Decimal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Decimal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131" name="Rectangle 99"/>
          <p:cNvSpPr>
            <a:spLocks noChangeArrowheads="1"/>
          </p:cNvSpPr>
          <p:nvPr/>
        </p:nvSpPr>
        <p:spPr bwMode="auto">
          <a:xfrm>
            <a:off x="323850" y="5661025"/>
            <a:ext cx="31686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latin typeface="Arial" charset="0"/>
              </a:rPr>
              <a:t>La representación de los números positivos es la misma que en binario con signo.</a:t>
            </a:r>
          </a:p>
        </p:txBody>
      </p:sp>
      <p:sp>
        <p:nvSpPr>
          <p:cNvPr id="44132" name="Rectangle 100"/>
          <p:cNvSpPr>
            <a:spLocks noChangeArrowheads="1"/>
          </p:cNvSpPr>
          <p:nvPr/>
        </p:nvSpPr>
        <p:spPr bwMode="auto">
          <a:xfrm>
            <a:off x="3922713" y="5661025"/>
            <a:ext cx="1657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latin typeface="Arial" charset="0"/>
              </a:rPr>
              <a:t>Tan sólo sufren transformación los número negativos.</a:t>
            </a:r>
          </a:p>
        </p:txBody>
      </p:sp>
      <p:sp>
        <p:nvSpPr>
          <p:cNvPr id="44133" name="Rectangle 101"/>
          <p:cNvSpPr>
            <a:spLocks noChangeArrowheads="1"/>
          </p:cNvSpPr>
          <p:nvPr/>
        </p:nvSpPr>
        <p:spPr bwMode="auto">
          <a:xfrm>
            <a:off x="5867400" y="3357563"/>
            <a:ext cx="29527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latin typeface="Arial" charset="0"/>
              </a:rPr>
              <a:t>La representación en C2, no tiene estructura posicional de pesos.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latin typeface="Arial" charset="0"/>
              </a:rPr>
              <a:t>Para conocer la magnitud del número complementado a 2, hay que complementarlo para obtener su correspondiente magnitud en positivo. </a:t>
            </a:r>
          </a:p>
        </p:txBody>
      </p:sp>
      <p:sp>
        <p:nvSpPr>
          <p:cNvPr id="44134" name="Rectangle 102"/>
          <p:cNvSpPr>
            <a:spLocks noChangeArrowheads="1"/>
          </p:cNvSpPr>
          <p:nvPr/>
        </p:nvSpPr>
        <p:spPr bwMode="auto">
          <a:xfrm>
            <a:off x="5867400" y="5662613"/>
            <a:ext cx="2952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>
                <a:latin typeface="Arial" charset="0"/>
              </a:rPr>
              <a:t>El rango de representación en C2 es </a:t>
            </a:r>
            <a:r>
              <a:rPr lang="es-ES" altLang="es-ES" sz="1800" b="1">
                <a:latin typeface="Arial" charset="0"/>
              </a:rPr>
              <a:t>[-2</a:t>
            </a:r>
            <a:r>
              <a:rPr lang="es-ES" altLang="es-ES" sz="1800" b="1" baseline="30000">
                <a:latin typeface="Arial" charset="0"/>
              </a:rPr>
              <a:t>n-1</a:t>
            </a:r>
            <a:r>
              <a:rPr lang="es-ES" altLang="es-ES" sz="1800" b="1">
                <a:latin typeface="Arial" charset="0"/>
              </a:rPr>
              <a:t>, 2</a:t>
            </a:r>
            <a:r>
              <a:rPr lang="es-ES" altLang="es-ES" sz="1800" b="1" baseline="30000">
                <a:latin typeface="Arial" charset="0"/>
              </a:rPr>
              <a:t>n-1</a:t>
            </a:r>
            <a:r>
              <a:rPr lang="es-ES" altLang="es-ES" sz="1800" b="1">
                <a:latin typeface="Arial" charset="0"/>
              </a:rPr>
              <a:t>-1]</a:t>
            </a:r>
            <a:r>
              <a:rPr lang="es-ES" altLang="es-ES" sz="1800">
                <a:latin typeface="Arial" charset="0"/>
              </a:rPr>
              <a:t>.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57200" y="71438"/>
            <a:ext cx="8229600" cy="9286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s-ES" sz="3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89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131" grpId="0"/>
      <p:bldP spid="44132" grpId="0"/>
      <p:bldP spid="44133" grpId="0"/>
      <p:bldP spid="441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0825" y="1196975"/>
            <a:ext cx="8637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rgbClr val="6600FF"/>
                </a:solidFill>
                <a:latin typeface="Arial" charset="0"/>
              </a:rPr>
              <a:t>Representación de números enteros.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50825" y="1487488"/>
            <a:ext cx="86375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i="1">
                <a:solidFill>
                  <a:srgbClr val="800000"/>
                </a:solidFill>
                <a:latin typeface="Arial" charset="0"/>
              </a:rPr>
              <a:t>Complementos.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50825" y="1774825"/>
            <a:ext cx="86375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188" indent="-3571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s-ES" altLang="es-ES" sz="1800" i="1">
                <a:solidFill>
                  <a:srgbClr val="800000"/>
                </a:solidFill>
                <a:latin typeface="Arial" charset="0"/>
              </a:rPr>
              <a:t>Convenio de complemento a 1 en números binarios.</a:t>
            </a:r>
            <a:endParaRPr lang="es-ES" altLang="es-ES" sz="180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50825" y="2060575"/>
            <a:ext cx="86375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800">
                <a:latin typeface="Arial" charset="0"/>
              </a:rPr>
              <a:t>En la siguiente tabla se puede ver la representación de los números binarios de 4 bits incluido el signo en complemento a 1.</a:t>
            </a:r>
          </a:p>
        </p:txBody>
      </p:sp>
      <p:graphicFrame>
        <p:nvGraphicFramePr>
          <p:cNvPr id="46087" name="Group 7"/>
          <p:cNvGraphicFramePr>
            <a:graphicFrameLocks noGrp="1"/>
          </p:cNvGraphicFramePr>
          <p:nvPr/>
        </p:nvGraphicFramePr>
        <p:xfrm>
          <a:off x="1258888" y="2852738"/>
          <a:ext cx="4211637" cy="2468574"/>
        </p:xfrm>
        <a:graphic>
          <a:graphicData uri="http://schemas.openxmlformats.org/drawingml/2006/table">
            <a:tbl>
              <a:tblPr/>
              <a:tblGrid>
                <a:gridCol w="766762"/>
                <a:gridCol w="268288"/>
                <a:gridCol w="436562"/>
                <a:gridCol w="1268413"/>
                <a:gridCol w="766762"/>
                <a:gridCol w="268288"/>
                <a:gridCol w="436562"/>
              </a:tblGrid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Decimal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Decimal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79" name="Rectangle 99"/>
          <p:cNvSpPr>
            <a:spLocks noChangeArrowheads="1"/>
          </p:cNvSpPr>
          <p:nvPr/>
        </p:nvSpPr>
        <p:spPr bwMode="auto">
          <a:xfrm>
            <a:off x="323850" y="5445125"/>
            <a:ext cx="31686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latin typeface="Arial" charset="0"/>
              </a:rPr>
              <a:t>La representación de los números positivos es la misma que en binario con signo.</a:t>
            </a:r>
          </a:p>
        </p:txBody>
      </p:sp>
      <p:sp>
        <p:nvSpPr>
          <p:cNvPr id="46180" name="Rectangle 100"/>
          <p:cNvSpPr>
            <a:spLocks noChangeArrowheads="1"/>
          </p:cNvSpPr>
          <p:nvPr/>
        </p:nvSpPr>
        <p:spPr bwMode="auto">
          <a:xfrm>
            <a:off x="3922713" y="5445125"/>
            <a:ext cx="1657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latin typeface="Arial" charset="0"/>
              </a:rPr>
              <a:t>Tan sólo sufren transformación los número negativos.</a:t>
            </a:r>
          </a:p>
        </p:txBody>
      </p:sp>
      <p:sp>
        <p:nvSpPr>
          <p:cNvPr id="46181" name="Rectangle 101"/>
          <p:cNvSpPr>
            <a:spLocks noChangeArrowheads="1"/>
          </p:cNvSpPr>
          <p:nvPr/>
        </p:nvSpPr>
        <p:spPr bwMode="auto">
          <a:xfrm>
            <a:off x="5867400" y="2565400"/>
            <a:ext cx="30972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latin typeface="Arial" charset="0"/>
              </a:rPr>
              <a:t>La representación en C1, al igual que el C2, permite la representación de números negativos.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latin typeface="Arial" charset="0"/>
              </a:rPr>
              <a:t>Si a un número binario se le suma su complemento a 1, da como resultado 0, </a:t>
            </a:r>
            <a:r>
              <a:rPr lang="es-ES" altLang="es-ES" sz="1400" b="1" i="1">
                <a:latin typeface="Arial" charset="0"/>
              </a:rPr>
              <a:t>siempre y cuando se sume el bit de acarreo si se produce</a:t>
            </a:r>
            <a:r>
              <a:rPr lang="es-ES" altLang="es-ES" sz="1400">
                <a:latin typeface="Arial" charset="0"/>
              </a:rPr>
              <a:t>,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latin typeface="Arial" charset="0"/>
              </a:rPr>
              <a:t>Para conocer la magnitud del número complementado a 1, hay que complementarlo para obtener su correspondiente magnitud en positivo. </a:t>
            </a:r>
          </a:p>
        </p:txBody>
      </p:sp>
      <p:sp>
        <p:nvSpPr>
          <p:cNvPr id="46182" name="Rectangle 102"/>
          <p:cNvSpPr>
            <a:spLocks noChangeArrowheads="1"/>
          </p:cNvSpPr>
          <p:nvPr/>
        </p:nvSpPr>
        <p:spPr bwMode="auto">
          <a:xfrm>
            <a:off x="5867400" y="5445125"/>
            <a:ext cx="3025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>
                <a:latin typeface="Arial" charset="0"/>
              </a:rPr>
              <a:t>El rango en C1 es </a:t>
            </a:r>
            <a:r>
              <a:rPr lang="es-ES" altLang="es-ES" sz="1800" b="1" i="1">
                <a:solidFill>
                  <a:srgbClr val="0000FF"/>
                </a:solidFill>
                <a:latin typeface="Arial" charset="0"/>
              </a:rPr>
              <a:t>simétrico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Arial" charset="0"/>
              </a:rPr>
              <a:t>[-(2</a:t>
            </a:r>
            <a:r>
              <a:rPr lang="es-ES" altLang="es-ES" sz="1800" b="1" baseline="30000">
                <a:latin typeface="Arial" charset="0"/>
              </a:rPr>
              <a:t>n-1</a:t>
            </a:r>
            <a:r>
              <a:rPr lang="es-ES" altLang="es-ES" sz="1800" b="1">
                <a:latin typeface="Arial" charset="0"/>
              </a:rPr>
              <a:t>-1), +(2</a:t>
            </a:r>
            <a:r>
              <a:rPr lang="es-ES" altLang="es-ES" sz="1800" b="1" baseline="30000">
                <a:latin typeface="Arial" charset="0"/>
              </a:rPr>
              <a:t>n-1</a:t>
            </a:r>
            <a:r>
              <a:rPr lang="es-ES" altLang="es-ES" sz="1800" b="1">
                <a:latin typeface="Arial" charset="0"/>
              </a:rPr>
              <a:t>-1)]</a:t>
            </a:r>
            <a:r>
              <a:rPr lang="es-ES" altLang="es-ES" sz="1800">
                <a:latin typeface="Arial" charset="0"/>
              </a:rPr>
              <a:t>.</a:t>
            </a:r>
          </a:p>
        </p:txBody>
      </p:sp>
      <p:sp>
        <p:nvSpPr>
          <p:cNvPr id="46183" name="Rectangle 103"/>
          <p:cNvSpPr>
            <a:spLocks noChangeArrowheads="1"/>
          </p:cNvSpPr>
          <p:nvPr/>
        </p:nvSpPr>
        <p:spPr bwMode="auto">
          <a:xfrm>
            <a:off x="5867400" y="6169025"/>
            <a:ext cx="3025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>
                <a:latin typeface="Arial" charset="0"/>
              </a:rPr>
              <a:t>El 0 se representa tanto con signo positivo como negativo.</a:t>
            </a:r>
          </a:p>
        </p:txBody>
      </p:sp>
      <p:sp>
        <p:nvSpPr>
          <p:cNvPr id="46184" name="Rectangle 104"/>
          <p:cNvSpPr>
            <a:spLocks noChangeArrowheads="1"/>
          </p:cNvSpPr>
          <p:nvPr/>
        </p:nvSpPr>
        <p:spPr bwMode="auto">
          <a:xfrm>
            <a:off x="1495425" y="6237288"/>
            <a:ext cx="31003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rIns="18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441450" algn="l"/>
                <a:tab pos="2867025" algn="l"/>
                <a:tab pos="4308475" algn="l"/>
                <a:tab pos="5734050" algn="l"/>
                <a:tab pos="7175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solidFill>
                  <a:srgbClr val="FF0000"/>
                </a:solidFill>
                <a:latin typeface="Arial" charset="0"/>
              </a:rPr>
              <a:t>En el C1, se tiene en cuenta el bit 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 b="1">
                <a:solidFill>
                  <a:srgbClr val="FF0000"/>
                </a:solidFill>
                <a:latin typeface="Arial" charset="0"/>
              </a:rPr>
              <a:t>acarreo a la hora de realizar la resta.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457200" y="71438"/>
            <a:ext cx="8229600" cy="9286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s-ES" sz="3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68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utoUpdateAnimBg="0"/>
      <p:bldP spid="46179" grpId="0" autoUpdateAnimBg="0"/>
      <p:bldP spid="46180" grpId="0" autoUpdateAnimBg="0"/>
      <p:bldP spid="46181" grpId="0" autoUpdateAnimBg="0"/>
      <p:bldP spid="46182" grpId="0" autoUpdateAnimBg="0"/>
      <p:bldP spid="46183" grpId="0" autoUpdateAnimBg="0"/>
      <p:bldP spid="46184" grpId="0" autoUpdateAnimBg="0"/>
    </p:bldLst>
  </p:timing>
</p:sld>
</file>

<file path=ppt/theme/theme1.xml><?xml version="1.0" encoding="utf-8"?>
<a:theme xmlns:a="http://schemas.openxmlformats.org/drawingml/2006/main" name="Píxel">
  <a:themeElements>
    <a:clrScheme name="Pí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í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í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377</TotalTime>
  <Words>1336</Words>
  <Application>Microsoft Office PowerPoint</Application>
  <PresentationFormat>Presentación en pantalla (4:3)</PresentationFormat>
  <Paragraphs>463</Paragraphs>
  <Slides>39</Slides>
  <Notes>38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4" baseType="lpstr">
      <vt:lpstr>Arial</vt:lpstr>
      <vt:lpstr>Arial Black</vt:lpstr>
      <vt:lpstr>Times New Roman</vt:lpstr>
      <vt:lpstr>Wingdings</vt:lpstr>
      <vt:lpstr>Píxel</vt:lpstr>
      <vt:lpstr>Tema 2</vt:lpstr>
      <vt:lpstr>Presentación de PowerPoint</vt:lpstr>
      <vt:lpstr>Presentación de PowerPoint</vt:lpstr>
      <vt:lpstr>5.1 Representación conjunta de números positivos y negativos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5.2 Sumadores y Restadores</vt:lpstr>
      <vt:lpstr>5.2.2 Sumadores</vt:lpstr>
      <vt:lpstr>Presentación de PowerPoint</vt:lpstr>
      <vt:lpstr>5.2.3 Semirrestadores</vt:lpstr>
      <vt:lpstr>5.2.4 Restadores Completo</vt:lpstr>
      <vt:lpstr>5.2.5 Sumador Serie</vt:lpstr>
      <vt:lpstr>5.2.6 Sumador paralelo con acarreo adelantado</vt:lpstr>
      <vt:lpstr>Presentación de PowerPoint</vt:lpstr>
      <vt:lpstr>Presentación de PowerPoint</vt:lpstr>
      <vt:lpstr>Presentación de PowerPoint</vt:lpstr>
      <vt:lpstr>Presentación de PowerPoint</vt:lpstr>
      <vt:lpstr>5.3 Sumadores en complemento a 1: gestión del problema del rebose</vt:lpstr>
      <vt:lpstr>Presentación de PowerPoint</vt:lpstr>
      <vt:lpstr>Presentación de PowerPoint</vt:lpstr>
      <vt:lpstr>Presentación de PowerPoint</vt:lpstr>
      <vt:lpstr>Presentación de PowerPoint</vt:lpstr>
      <vt:lpstr>5.4 Comparadores</vt:lpstr>
      <vt:lpstr>Comparador de 4 bits</vt:lpstr>
      <vt:lpstr>Presentación de PowerPoint</vt:lpstr>
      <vt:lpstr>Presentación de PowerPoint</vt:lpstr>
      <vt:lpstr>Presentación de PowerPoint</vt:lpstr>
      <vt:lpstr>Presentación de PowerPoint</vt:lpstr>
      <vt:lpstr>Detector de paridad</vt:lpstr>
      <vt:lpstr>Presentación de PowerPoint</vt:lpstr>
      <vt:lpstr>5.5 Unidades Aritmético-Lógicas (ALUS)</vt:lpstr>
      <vt:lpstr>Presentación de PowerPoint</vt:lpstr>
      <vt:lpstr>Presentación de PowerPoint</vt:lpstr>
    </vt:vector>
  </TitlesOfParts>
  <Company>UCA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barcell</dc:creator>
  <cp:lastModifiedBy>Manuel Fernandez</cp:lastModifiedBy>
  <cp:revision>55</cp:revision>
  <dcterms:created xsi:type="dcterms:W3CDTF">2010-10-29T12:12:00Z</dcterms:created>
  <dcterms:modified xsi:type="dcterms:W3CDTF">2016-11-02T09:55:35Z</dcterms:modified>
</cp:coreProperties>
</file>